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78"/>
  </p:notesMasterIdLst>
  <p:handoutMasterIdLst>
    <p:handoutMasterId r:id="rId79"/>
  </p:handoutMasterIdLst>
  <p:sldIdLst>
    <p:sldId id="276" r:id="rId2"/>
    <p:sldId id="257" r:id="rId3"/>
    <p:sldId id="280" r:id="rId4"/>
    <p:sldId id="277" r:id="rId5"/>
    <p:sldId id="279" r:id="rId6"/>
    <p:sldId id="285" r:id="rId7"/>
    <p:sldId id="283" r:id="rId8"/>
    <p:sldId id="284" r:id="rId9"/>
    <p:sldId id="300" r:id="rId10"/>
    <p:sldId id="281" r:id="rId11"/>
    <p:sldId id="259" r:id="rId12"/>
    <p:sldId id="287" r:id="rId13"/>
    <p:sldId id="288" r:id="rId14"/>
    <p:sldId id="292" r:id="rId15"/>
    <p:sldId id="293" r:id="rId16"/>
    <p:sldId id="294" r:id="rId17"/>
    <p:sldId id="296" r:id="rId18"/>
    <p:sldId id="297" r:id="rId19"/>
    <p:sldId id="298" r:id="rId20"/>
    <p:sldId id="301" r:id="rId21"/>
    <p:sldId id="290" r:id="rId22"/>
    <p:sldId id="303" r:id="rId23"/>
    <p:sldId id="307" r:id="rId24"/>
    <p:sldId id="308" r:id="rId25"/>
    <p:sldId id="309" r:id="rId26"/>
    <p:sldId id="305" r:id="rId27"/>
    <p:sldId id="310" r:id="rId28"/>
    <p:sldId id="304" r:id="rId29"/>
    <p:sldId id="345" r:id="rId30"/>
    <p:sldId id="344" r:id="rId31"/>
    <p:sldId id="311" r:id="rId32"/>
    <p:sldId id="312" r:id="rId33"/>
    <p:sldId id="318" r:id="rId34"/>
    <p:sldId id="316" r:id="rId35"/>
    <p:sldId id="317" r:id="rId36"/>
    <p:sldId id="319" r:id="rId37"/>
    <p:sldId id="320" r:id="rId38"/>
    <p:sldId id="329" r:id="rId39"/>
    <p:sldId id="327" r:id="rId40"/>
    <p:sldId id="332" r:id="rId41"/>
    <p:sldId id="328" r:id="rId42"/>
    <p:sldId id="333" r:id="rId43"/>
    <p:sldId id="336" r:id="rId44"/>
    <p:sldId id="339" r:id="rId45"/>
    <p:sldId id="334" r:id="rId46"/>
    <p:sldId id="337" r:id="rId47"/>
    <p:sldId id="338" r:id="rId48"/>
    <p:sldId id="346" r:id="rId49"/>
    <p:sldId id="347" r:id="rId50"/>
    <p:sldId id="349" r:id="rId51"/>
    <p:sldId id="350" r:id="rId52"/>
    <p:sldId id="351" r:id="rId53"/>
    <p:sldId id="352" r:id="rId54"/>
    <p:sldId id="353" r:id="rId55"/>
    <p:sldId id="354" r:id="rId56"/>
    <p:sldId id="355" r:id="rId57"/>
    <p:sldId id="348" r:id="rId58"/>
    <p:sldId id="356" r:id="rId59"/>
    <p:sldId id="358" r:id="rId60"/>
    <p:sldId id="357" r:id="rId61"/>
    <p:sldId id="343" r:id="rId62"/>
    <p:sldId id="265" r:id="rId63"/>
    <p:sldId id="359" r:id="rId64"/>
    <p:sldId id="360" r:id="rId65"/>
    <p:sldId id="361" r:id="rId66"/>
    <p:sldId id="362" r:id="rId67"/>
    <p:sldId id="363" r:id="rId68"/>
    <p:sldId id="364" r:id="rId69"/>
    <p:sldId id="365" r:id="rId70"/>
    <p:sldId id="366" r:id="rId71"/>
    <p:sldId id="367" r:id="rId72"/>
    <p:sldId id="368" r:id="rId73"/>
    <p:sldId id="369" r:id="rId74"/>
    <p:sldId id="370" r:id="rId75"/>
    <p:sldId id="371" r:id="rId76"/>
    <p:sldId id="372" r:id="rId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7D5E87-C9E5-4C9C-8F92-3C69FDB5A597}" v="7" dt="2023-11-21T04:51:04.772"/>
    <p1510:client id="{368C9F78-FF54-642F-754E-2406AD696DD3}" v="20" dt="2023-11-24T18:25:22.281"/>
    <p1510:client id="{5ECA08E7-FB09-E430-42E9-F714D0A06FB2}" v="15893" dt="2023-11-25T15:47:18.147"/>
    <p1510:client id="{687B3D2F-18AC-402D-83D4-A085492D3D80}" v="291" dt="2023-11-24T18:16:04.317"/>
    <p1510:client id="{75ED6E23-10CF-8D1C-D226-017649BFEF6F}" v="768" dt="2023-11-24T21:41:30.476"/>
    <p1510:client id="{7D5089DF-DDE9-6FE1-657A-FF38C3E7B6AE}" v="2218" dt="2023-11-24T20:01:24.237"/>
    <p1510:client id="{879740E7-77D0-D56B-ABA4-33C34B992BA5}" v="935" dt="2023-11-26T10:33:54.438"/>
    <p1510:client id="{87B87B2B-C2BC-2EBC-2527-C067DFB40EBC}" v="6809" dt="2023-11-24T21:28:32.132"/>
    <p1510:client id="{A1C89560-692E-1636-222F-CD34D68F4E19}" v="25" dt="2023-11-24T18:22:19.449"/>
    <p1510:client id="{A2F6D552-F6C5-7178-99BB-6FE9DB7003D3}" v="21" dt="2023-11-24T18:23:39.598"/>
    <p1510:client id="{C74682DE-5D04-28B1-CB34-721C76B3F935}" v="2991" dt="2023-11-25T09:40:28.747"/>
    <p1510:client id="{D79C1757-4753-148E-1D5F-25619BC60849}" v="73" dt="2023-11-24T18:20:37.867"/>
    <p1510:client id="{D904987A-B2BA-7C84-334B-32F23BE89A4A}" v="14773" dt="2023-11-25T21:15:28.750"/>
    <p1510:client id="{EC195435-2B01-4DFE-12A1-BBCB1F4B1D0F}" v="82" dt="2023-11-24T21:55:11.627"/>
    <p1510:client id="{FCC0C8D6-1EF0-CAB8-50D5-7D629EF10C26}" v="1350" dt="2023-11-24T19:09:49.4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4162293"/>
          </a:xfrm>
          <a:prstGeom prst="rect">
            <a:avLst/>
          </a:prstGeom>
          <a:solidFill>
            <a:srgbClr val="F1F1F1"/>
          </a:solidFill>
        </p:spPr>
      </p:sp>
      <p:grpSp>
        <p:nvGrpSpPr>
          <p:cNvPr id="7" name="Group 7"/>
          <p:cNvGrpSpPr/>
          <p:nvPr/>
        </p:nvGrpSpPr>
        <p:grpSpPr>
          <a:xfrm>
            <a:off x="6844060" y="5085582"/>
            <a:ext cx="4132781" cy="504113"/>
            <a:chOff x="0" y="0"/>
            <a:chExt cx="8265562" cy="1008225"/>
          </a:xfrm>
        </p:grpSpPr>
        <p:sp>
          <p:nvSpPr>
            <p:cNvPr id="8" name="TextBox 8"/>
            <p:cNvSpPr txBox="1"/>
            <p:nvPr/>
          </p:nvSpPr>
          <p:spPr>
            <a:xfrm>
              <a:off x="0" y="407515"/>
              <a:ext cx="8265562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519"/>
                </a:lnSpc>
                <a:spcBef>
                  <a:spcPct val="0"/>
                </a:spcBef>
              </a:pPr>
              <a:r>
                <a:rPr lang="ko-KR" altLang="en-US" sz="1800">
                  <a:solidFill>
                    <a:srgbClr val="000000"/>
                  </a:solidFill>
                  <a:ea typeface="Nanum Gothic Bold"/>
                </a:rPr>
                <a:t>인공지능 과제 2번</a:t>
              </a:r>
              <a:endParaRPr lang="ko-KR" altLang="en-US" sz="1800" u="none">
                <a:solidFill>
                  <a:srgbClr val="000000"/>
                </a:solidFill>
                <a:ea typeface="Nanum Gothic Bold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0"/>
              <a:ext cx="8265562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428177" y="1257150"/>
            <a:ext cx="11252388" cy="2138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500">
                <a:latin typeface="Malgun Gothic"/>
                <a:ea typeface="Malgun Gothic"/>
              </a:rPr>
              <a:t>Exploring</a:t>
            </a:r>
            <a:r>
              <a:rPr lang="ko-KR" altLang="en-US" sz="3500">
                <a:latin typeface="Malgun Gothic"/>
                <a:ea typeface="Malgun Gothic"/>
              </a:rPr>
              <a:t> </a:t>
            </a:r>
            <a:r>
              <a:rPr lang="en-US" altLang="ko-KR" sz="3500">
                <a:latin typeface="Malgun Gothic"/>
                <a:ea typeface="Malgun Gothic"/>
              </a:rPr>
              <a:t>Reinforcement</a:t>
            </a:r>
            <a:r>
              <a:rPr lang="ko-KR" altLang="en-US" sz="3500">
                <a:latin typeface="Malgun Gothic"/>
                <a:ea typeface="Malgun Gothic"/>
              </a:rPr>
              <a:t> </a:t>
            </a:r>
            <a:r>
              <a:rPr lang="en-US" altLang="ko-KR" sz="3500">
                <a:latin typeface="Malgun Gothic"/>
                <a:ea typeface="Malgun Gothic"/>
              </a:rPr>
              <a:t>Learning</a:t>
            </a:r>
            <a:r>
              <a:rPr lang="ko-KR" altLang="en-US" sz="3500">
                <a:latin typeface="Malgun Gothic"/>
                <a:ea typeface="Malgun Gothic"/>
              </a:rPr>
              <a:t> </a:t>
            </a:r>
            <a:r>
              <a:rPr lang="en-US" altLang="ko-KR" sz="3500">
                <a:latin typeface="Malgun Gothic"/>
                <a:ea typeface="Malgun Gothic"/>
              </a:rPr>
              <a:t>through</a:t>
            </a:r>
            <a:r>
              <a:rPr lang="ko-KR" altLang="en-US" sz="3500">
                <a:latin typeface="Malgun Gothic"/>
                <a:ea typeface="Malgun Gothic"/>
              </a:rPr>
              <a:t> </a:t>
            </a:r>
            <a:r>
              <a:rPr lang="en-US" altLang="ko-KR" sz="3500">
                <a:latin typeface="Malgun Gothic"/>
                <a:ea typeface="Malgun Gothic"/>
              </a:rPr>
              <a:t>Q-Learning:</a:t>
            </a:r>
            <a:br>
              <a:rPr lang="ko-KR" altLang="en-US" sz="3500">
                <a:latin typeface="Malgun Gothic"/>
                <a:ea typeface="Malgun Gothic"/>
              </a:rPr>
            </a:br>
            <a:endParaRPr lang="en-US" sz="3500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ts val="9133"/>
              </a:lnSpc>
            </a:pPr>
            <a:endParaRPr lang="en-US" sz="6650">
              <a:solidFill>
                <a:srgbClr val="000000"/>
              </a:solidFill>
              <a:ea typeface="Nanum Gothic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215160" y="5085582"/>
            <a:ext cx="4132781" cy="825389"/>
            <a:chOff x="0" y="0"/>
            <a:chExt cx="8265562" cy="165077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166485"/>
              <a:ext cx="8265562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053"/>
                </a:lnSpc>
                <a:spcBef>
                  <a:spcPct val="0"/>
                </a:spcBef>
              </a:pPr>
              <a:r>
                <a:rPr lang="ko-KR" altLang="en-US" sz="1450" err="1">
                  <a:solidFill>
                    <a:srgbClr val="000000"/>
                  </a:solidFill>
                  <a:ea typeface="Nanum Gothic"/>
                </a:rPr>
                <a:t>임베디드시스템공학과</a:t>
              </a:r>
              <a:r>
                <a:rPr lang="ko-KR" altLang="en-US" sz="1450">
                  <a:solidFill>
                    <a:srgbClr val="000000"/>
                  </a:solidFill>
                  <a:ea typeface="Nanum Gothic"/>
                </a:rPr>
                <a:t> 3학년</a:t>
              </a:r>
              <a:endParaRPr lang="ko-KR" altLang="en-US" sz="1450" u="none">
                <a:solidFill>
                  <a:srgbClr val="000000"/>
                </a:solidFill>
                <a:ea typeface="Nanum Gothic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07515"/>
              <a:ext cx="8265562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519"/>
                </a:lnSpc>
                <a:spcBef>
                  <a:spcPct val="0"/>
                </a:spcBef>
              </a:pPr>
              <a:r>
                <a:rPr lang="ko-KR" altLang="en-US" sz="1800">
                  <a:solidFill>
                    <a:srgbClr val="000000"/>
                  </a:solidFill>
                  <a:ea typeface="맑은 고딕"/>
                </a:rPr>
                <a:t>발표자 </a:t>
              </a:r>
              <a:r>
                <a:rPr lang="ko-KR" altLang="en-US" sz="1800" b="1" err="1">
                  <a:solidFill>
                    <a:srgbClr val="000000"/>
                  </a:solidFill>
                  <a:ea typeface="맑은 고딕"/>
                </a:rPr>
                <a:t>정동교</a:t>
              </a:r>
              <a:endParaRPr lang="ko-KR" altLang="en-US" sz="1800" err="1">
                <a:ea typeface="맑은 고딕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0"/>
              <a:ext cx="8265562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7" name="부제목 2">
            <a:extLst>
              <a:ext uri="{FF2B5EF4-FFF2-40B4-BE49-F238E27FC236}">
                <a16:creationId xmlns:a16="http://schemas.microsoft.com/office/drawing/2014/main" id="{B5BDF5ED-BF99-2275-840D-B3D46628C782}"/>
              </a:ext>
            </a:extLst>
          </p:cNvPr>
          <p:cNvSpPr txBox="1">
            <a:spLocks/>
          </p:cNvSpPr>
          <p:nvPr/>
        </p:nvSpPr>
        <p:spPr>
          <a:xfrm>
            <a:off x="7792636" y="1857344"/>
            <a:ext cx="4116362" cy="5214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af-ZA" i="1">
                <a:solidFill>
                  <a:schemeClr val="tx2"/>
                </a:solidFill>
                <a:latin typeface="맑은 고딕"/>
                <a:ea typeface="맑은 고딕"/>
                <a:cs typeface="+mj-cs"/>
              </a:rPr>
              <a:t>A</a:t>
            </a:r>
            <a:r>
              <a:rPr lang="af-ZA" i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af-ZA" i="1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CartPole</a:t>
            </a:r>
            <a:r>
              <a:rPr lang="af-ZA" i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af-ZA" i="1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Experiment</a:t>
            </a:r>
            <a:endParaRPr lang="af-ZA" altLang="ko-KR" i="1" err="1">
              <a:solidFill>
                <a:schemeClr val="tx2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94995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2564837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2B604F1-DC61-16D7-F6E4-69360F058259}"/>
              </a:ext>
            </a:extLst>
          </p:cNvPr>
          <p:cNvSpPr txBox="1"/>
          <p:nvPr/>
        </p:nvSpPr>
        <p:spPr>
          <a:xfrm>
            <a:off x="629771" y="836288"/>
            <a:ext cx="4177692" cy="6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ko-KR" altLang="en-US" sz="2400">
                <a:ea typeface="맑은 고딕"/>
              </a:rPr>
              <a:t>2. 강화학습 기본 이론의 이해</a:t>
            </a:r>
          </a:p>
        </p:txBody>
      </p:sp>
      <p:sp>
        <p:nvSpPr>
          <p:cNvPr id="4" name="AutoShape 12">
            <a:extLst>
              <a:ext uri="{FF2B5EF4-FFF2-40B4-BE49-F238E27FC236}">
                <a16:creationId xmlns:a16="http://schemas.microsoft.com/office/drawing/2014/main" id="{02F7D8A4-352D-DE5A-A9AA-F9FC70E3363F}"/>
              </a:ext>
            </a:extLst>
          </p:cNvPr>
          <p:cNvSpPr/>
          <p:nvPr/>
        </p:nvSpPr>
        <p:spPr>
          <a:xfrm>
            <a:off x="538320" y="1473416"/>
            <a:ext cx="4188710" cy="1229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 descr="아동 미술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2CA670BF-A3CC-8F41-9980-48BBF2954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946" y="3333843"/>
            <a:ext cx="2771295" cy="2771295"/>
          </a:xfrm>
          <a:prstGeom prst="rect">
            <a:avLst/>
          </a:prstGeom>
        </p:spPr>
      </p:pic>
      <p:sp>
        <p:nvSpPr>
          <p:cNvPr id="9" name="텍스트 상자 47">
            <a:extLst>
              <a:ext uri="{FF2B5EF4-FFF2-40B4-BE49-F238E27FC236}">
                <a16:creationId xmlns:a16="http://schemas.microsoft.com/office/drawing/2014/main" id="{A830247D-433F-4132-4BA3-97ECE28409F2}"/>
              </a:ext>
            </a:extLst>
          </p:cNvPr>
          <p:cNvSpPr txBox="1">
            <a:spLocks/>
          </p:cNvSpPr>
          <p:nvPr/>
        </p:nvSpPr>
        <p:spPr>
          <a:xfrm>
            <a:off x="3319961" y="6346753"/>
            <a:ext cx="5708377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400">
                <a:latin typeface="맑은 고딕"/>
                <a:ea typeface="맑은 고딕"/>
              </a:rPr>
              <a:t>이제 </a:t>
            </a:r>
            <a:r>
              <a:rPr lang="ko-KR" altLang="en-US" sz="1400" err="1">
                <a:latin typeface="맑은 고딕"/>
                <a:ea typeface="맑은 고딕"/>
              </a:rPr>
              <a:t>FrozenLake</a:t>
            </a:r>
            <a:r>
              <a:rPr lang="ko-KR" altLang="en-US" sz="1400">
                <a:latin typeface="맑은 고딕"/>
                <a:ea typeface="맑은 고딕"/>
              </a:rPr>
              <a:t> 예제를 바탕으로 강화학습의 이론에 대해 알아본다.</a:t>
            </a:r>
          </a:p>
        </p:txBody>
      </p:sp>
    </p:spTree>
    <p:extLst>
      <p:ext uri="{BB962C8B-B14F-4D97-AF65-F5344CB8AC3E}">
        <p14:creationId xmlns:p14="http://schemas.microsoft.com/office/powerpoint/2010/main" val="2626492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4" name="그림 6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pic>
        <p:nvPicPr>
          <p:cNvPr id="3" name="그림 2" descr="아동 미술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44F092C9-E5BE-C242-AD69-3AA44CB78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472" y="1241685"/>
            <a:ext cx="4362137" cy="4362137"/>
          </a:xfrm>
          <a:prstGeom prst="rect">
            <a:avLst/>
          </a:prstGeom>
        </p:spPr>
      </p:pic>
      <p:sp>
        <p:nvSpPr>
          <p:cNvPr id="16" name="텍스트 상자 67">
            <a:extLst>
              <a:ext uri="{FF2B5EF4-FFF2-40B4-BE49-F238E27FC236}">
                <a16:creationId xmlns:a16="http://schemas.microsoft.com/office/drawing/2014/main" id="{C3668021-A8C6-68B9-EF1E-BBA107872B23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텍스트 상자 68"/>
          <p:cNvSpPr txBox="1">
            <a:spLocks/>
          </p:cNvSpPr>
          <p:nvPr/>
        </p:nvSpPr>
        <p:spPr>
          <a:xfrm>
            <a:off x="5144749" y="604833"/>
            <a:ext cx="5027160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/>
            <a:r>
              <a:rPr lang="en-US" altLang="ko-KR" sz="1400" err="1">
                <a:latin typeface="맑은 고딕"/>
                <a:ea typeface="맑은 고딕"/>
              </a:rPr>
              <a:t>FrozenLake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Game의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목표는</a:t>
            </a:r>
            <a:r>
              <a:rPr lang="en-US" altLang="ko-KR" sz="1400">
                <a:latin typeface="맑은 고딕"/>
                <a:ea typeface="맑은 고딕"/>
              </a:rPr>
              <a:t> 0번 </a:t>
            </a:r>
            <a:r>
              <a:rPr lang="en-US" altLang="ko-KR" sz="1400" err="1">
                <a:latin typeface="맑은 고딕"/>
                <a:ea typeface="맑은 고딕"/>
              </a:rPr>
              <a:t>Cell에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위한</a:t>
            </a:r>
            <a:r>
              <a:rPr lang="en-US" altLang="ko-KR" sz="1400">
                <a:latin typeface="맑은 고딕"/>
                <a:ea typeface="맑은 고딕"/>
              </a:rPr>
              <a:t> </a:t>
            </a:r>
            <a:r>
              <a:rPr lang="en-US" altLang="ko-KR" sz="1400" err="1">
                <a:latin typeface="맑은 고딕"/>
                <a:ea typeface="맑은 고딕"/>
              </a:rPr>
              <a:t>Player가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254000" indent="-254000"/>
            <a:r>
              <a:rPr lang="en-US" altLang="ko-KR" sz="1400" err="1">
                <a:latin typeface="맑은 고딕"/>
                <a:ea typeface="맑은 고딕"/>
              </a:rPr>
              <a:t>Hall에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빠지지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않고</a:t>
            </a:r>
            <a:r>
              <a:rPr lang="en-US" altLang="ko-KR" sz="1400">
                <a:latin typeface="맑은 고딕"/>
                <a:ea typeface="맑은 고딕"/>
              </a:rPr>
              <a:t> 15번 </a:t>
            </a:r>
            <a:r>
              <a:rPr lang="en-US" altLang="ko-KR" sz="1400" err="1">
                <a:latin typeface="맑은 고딕"/>
                <a:ea typeface="맑은 고딕"/>
              </a:rPr>
              <a:t>Cell까지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이동하는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것이다</a:t>
            </a:r>
            <a:r>
              <a:rPr lang="en-US" altLang="ko-KR" sz="1400">
                <a:latin typeface="맑은 고딕"/>
                <a:ea typeface="맑은 고딕"/>
              </a:rPr>
              <a:t>.</a:t>
            </a:r>
            <a:endParaRPr lang="en-US" altLang="ko-KR" sz="14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9"/>
          <p:cNvSpPr txBox="1">
            <a:spLocks/>
          </p:cNvSpPr>
          <p:nvPr/>
        </p:nvSpPr>
        <p:spPr>
          <a:xfrm>
            <a:off x="5149371" y="4099123"/>
            <a:ext cx="6807751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ko-KR" sz="1600" err="1">
                <a:latin typeface="맑은 고딕"/>
                <a:ea typeface="맑은 고딕"/>
              </a:rPr>
              <a:t>Termination</a:t>
            </a:r>
            <a:r>
              <a:rPr lang="ko-KR" sz="1600">
                <a:latin typeface="맑은 고딕"/>
                <a:ea typeface="맑은 고딕"/>
              </a:rPr>
              <a:t> State</a:t>
            </a:r>
            <a:r>
              <a:rPr lang="ko-KR" sz="1800">
                <a:latin typeface="맑은 고딕"/>
                <a:ea typeface="맑은 고딕"/>
              </a:rPr>
              <a:t> </a:t>
            </a:r>
            <a:r>
              <a:rPr lang="ko-KR" sz="1400">
                <a:latin typeface="맑은 고딕"/>
                <a:ea typeface="맑은 고딕"/>
              </a:rPr>
              <a:t>: </a:t>
            </a:r>
            <a:r>
              <a:rPr lang="en-US" altLang="ko-KR" sz="1400" err="1">
                <a:latin typeface="맑은 고딕"/>
                <a:ea typeface="맑은 고딕"/>
              </a:rPr>
              <a:t>Agent가</a:t>
            </a:r>
            <a:r>
              <a:rPr lang="en-US" altLang="ko-KR" sz="1400">
                <a:latin typeface="맑은 고딕"/>
                <a:ea typeface="맑은 고딕"/>
              </a:rPr>
              <a:t> H</a:t>
            </a:r>
            <a:r>
              <a:rPr lang="ko-KR" sz="1400">
                <a:latin typeface="맑은 고딕"/>
                <a:ea typeface="맑은 고딕"/>
              </a:rPr>
              <a:t> 혹은 </a:t>
            </a:r>
            <a:r>
              <a:rPr lang="ko-KR" sz="1400" err="1">
                <a:latin typeface="맑은 고딕"/>
                <a:ea typeface="맑은 고딕"/>
              </a:rPr>
              <a:t>G로</a:t>
            </a:r>
            <a:r>
              <a:rPr lang="ko-KR" sz="1400">
                <a:latin typeface="맑은 고딕"/>
                <a:ea typeface="맑은 고딕"/>
              </a:rPr>
              <a:t> 이동하는 </a:t>
            </a:r>
            <a:r>
              <a:rPr lang="ko-KR" altLang="en-US" sz="1400">
                <a:latin typeface="맑은 고딕"/>
                <a:ea typeface="맑은 고딕"/>
              </a:rPr>
              <a:t>경우</a:t>
            </a:r>
            <a:r>
              <a:rPr lang="ko-KR" sz="1400">
                <a:latin typeface="맑은 고딕"/>
                <a:ea typeface="맑은 고딕"/>
              </a:rPr>
              <a:t> 게임이 종료된다</a:t>
            </a:r>
            <a:r>
              <a:rPr lang="en-US" altLang="ko-KR" sz="1400">
                <a:latin typeface="맑은 고딕"/>
                <a:ea typeface="맑은 고딕"/>
              </a:rPr>
              <a:t>.</a:t>
            </a:r>
            <a:endParaRPr lang="ko-KR" sz="1400">
              <a:latin typeface="맑은 고딕"/>
              <a:ea typeface="맑은 고딕"/>
            </a:endParaRPr>
          </a:p>
        </p:txBody>
      </p:sp>
      <p:sp>
        <p:nvSpPr>
          <p:cNvPr id="8" name="텍스트 상자 70"/>
          <p:cNvSpPr txBox="1">
            <a:spLocks/>
          </p:cNvSpPr>
          <p:nvPr/>
        </p:nvSpPr>
        <p:spPr>
          <a:xfrm>
            <a:off x="5138784" y="3488461"/>
            <a:ext cx="4580164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ko-KR" sz="1600" err="1">
                <a:latin typeface="맑은 고딕"/>
                <a:ea typeface="맑은 고딕"/>
              </a:rPr>
              <a:t>Action</a:t>
            </a:r>
            <a:r>
              <a:rPr lang="ko-KR" sz="1600">
                <a:latin typeface="맑은 고딕"/>
                <a:ea typeface="맑은 고딕"/>
              </a:rPr>
              <a:t> </a:t>
            </a:r>
            <a:r>
              <a:rPr lang="ko-KR" sz="1600" err="1">
                <a:latin typeface="맑은 고딕"/>
                <a:ea typeface="맑은 고딕"/>
              </a:rPr>
              <a:t>Space</a:t>
            </a:r>
            <a:r>
              <a:rPr lang="ko-KR" sz="1800" b="0">
                <a:latin typeface="맑은 고딕"/>
                <a:ea typeface="맑은 고딕"/>
              </a:rPr>
              <a:t> </a:t>
            </a:r>
            <a:r>
              <a:rPr lang="ko-KR" sz="1400" b="0">
                <a:latin typeface="맑은 고딕"/>
                <a:ea typeface="맑은 고딕"/>
              </a:rPr>
              <a:t>: </a:t>
            </a:r>
            <a:r>
              <a:rPr lang="ko-KR" sz="1400" b="0" err="1">
                <a:latin typeface="맑은 고딕"/>
                <a:ea typeface="맑은 고딕"/>
              </a:rPr>
              <a:t>Up</a:t>
            </a:r>
            <a:r>
              <a:rPr lang="ko-KR" sz="1400" b="0">
                <a:latin typeface="맑은 고딕"/>
                <a:ea typeface="맑은 고딕"/>
              </a:rPr>
              <a:t>, </a:t>
            </a:r>
            <a:r>
              <a:rPr lang="ko-KR" sz="1400" b="0" err="1">
                <a:latin typeface="맑은 고딕"/>
                <a:ea typeface="맑은 고딕"/>
              </a:rPr>
              <a:t>Down</a:t>
            </a:r>
            <a:r>
              <a:rPr lang="ko-KR" sz="1400" b="0">
                <a:latin typeface="맑은 고딕"/>
                <a:ea typeface="맑은 고딕"/>
              </a:rPr>
              <a:t>, </a:t>
            </a:r>
            <a:r>
              <a:rPr lang="ko-KR" sz="1400" b="0" err="1">
                <a:latin typeface="맑은 고딕"/>
                <a:ea typeface="맑은 고딕"/>
              </a:rPr>
              <a:t>Left</a:t>
            </a:r>
            <a:r>
              <a:rPr lang="ko-KR" sz="1400" b="0">
                <a:latin typeface="맑은 고딕"/>
                <a:ea typeface="맑은 고딕"/>
              </a:rPr>
              <a:t>, </a:t>
            </a:r>
            <a:r>
              <a:rPr lang="ko-KR" sz="1400" b="0" err="1">
                <a:latin typeface="맑은 고딕"/>
                <a:ea typeface="맑은 고딕"/>
              </a:rPr>
              <a:t>Right</a:t>
            </a:r>
            <a:r>
              <a:rPr lang="ko-KR" altLang="en-US">
                <a:latin typeface="맑은 고딕"/>
                <a:ea typeface="맑은 고딕"/>
              </a:rPr>
              <a:t> </a:t>
            </a:r>
            <a:endParaRPr lang="ko-KR" altLang="en-US" sz="1800" b="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71"/>
          <p:cNvSpPr txBox="1">
            <a:spLocks/>
          </p:cNvSpPr>
          <p:nvPr/>
        </p:nvSpPr>
        <p:spPr>
          <a:xfrm>
            <a:off x="5144926" y="2876529"/>
            <a:ext cx="480174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ko-KR" sz="1600">
                <a:latin typeface="맑은 고딕"/>
                <a:ea typeface="맑은 고딕"/>
              </a:rPr>
              <a:t>State </a:t>
            </a:r>
            <a:r>
              <a:rPr lang="ko-KR" sz="1800">
                <a:latin typeface="맑은 고딕"/>
                <a:ea typeface="맑은 고딕"/>
              </a:rPr>
              <a:t>: </a:t>
            </a:r>
            <a:r>
              <a:rPr lang="ko-KR" sz="1400">
                <a:latin typeface="맑은 고딕"/>
                <a:ea typeface="맑은 고딕"/>
              </a:rPr>
              <a:t>각각의 </a:t>
            </a:r>
            <a:r>
              <a:rPr lang="en-US" altLang="ko-KR" sz="1400">
                <a:latin typeface="맑은 고딕"/>
                <a:ea typeface="맑은 고딕"/>
              </a:rPr>
              <a:t>Cell</a:t>
            </a:r>
            <a:r>
              <a:rPr lang="ko-KR" altLang="en-US" sz="1400">
                <a:latin typeface="맑은 고딕"/>
                <a:ea typeface="맑은 고딕"/>
              </a:rPr>
              <a:t>이 하나의 State이다.</a:t>
            </a:r>
          </a:p>
        </p:txBody>
      </p:sp>
      <p:sp>
        <p:nvSpPr>
          <p:cNvPr id="10" name="텍스트 상자 72"/>
          <p:cNvSpPr txBox="1">
            <a:spLocks/>
          </p:cNvSpPr>
          <p:nvPr/>
        </p:nvSpPr>
        <p:spPr>
          <a:xfrm>
            <a:off x="5151276" y="4759960"/>
            <a:ext cx="5763613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ko-KR" sz="1600" err="1">
                <a:latin typeface="맑은 고딕"/>
                <a:ea typeface="맑은 고딕"/>
              </a:rPr>
              <a:t>Reward</a:t>
            </a:r>
            <a:r>
              <a:rPr lang="ko-KR" sz="1800">
                <a:latin typeface="맑은 고딕"/>
                <a:ea typeface="맑은 고딕"/>
              </a:rPr>
              <a:t> </a:t>
            </a:r>
            <a:r>
              <a:rPr lang="ko-KR" sz="1400">
                <a:latin typeface="맑은 고딕"/>
                <a:ea typeface="맑은 고딕"/>
              </a:rPr>
              <a:t>: </a:t>
            </a:r>
            <a:r>
              <a:rPr lang="ko-KR" sz="1400" err="1">
                <a:latin typeface="맑은 고딕"/>
                <a:ea typeface="맑은 고딕"/>
              </a:rPr>
              <a:t>G에</a:t>
            </a:r>
            <a:r>
              <a:rPr lang="ko-KR" sz="1400">
                <a:latin typeface="맑은 고딕"/>
                <a:ea typeface="맑은 고딕"/>
              </a:rPr>
              <a:t> 도착했을 때 </a:t>
            </a:r>
            <a:r>
              <a:rPr lang="en-US" altLang="ko-KR" sz="1400">
                <a:latin typeface="맑은 고딕"/>
                <a:ea typeface="맑은 고딕"/>
              </a:rPr>
              <a:t>+1,</a:t>
            </a:r>
            <a:r>
              <a:rPr 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나머지는 +0의 </a:t>
            </a:r>
            <a:r>
              <a:rPr lang="ko-KR" altLang="en-US" sz="1400" err="1">
                <a:latin typeface="맑은 고딕"/>
                <a:ea typeface="맑은 고딕"/>
              </a:rPr>
              <a:t>Reward를</a:t>
            </a:r>
            <a:r>
              <a:rPr lang="ko-KR" altLang="en-US" sz="1400">
                <a:latin typeface="맑은 고딕"/>
                <a:ea typeface="맑은 고딕"/>
              </a:rPr>
              <a:t> 받는다.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88"/>
          <p:cNvSpPr txBox="1">
            <a:spLocks/>
          </p:cNvSpPr>
          <p:nvPr/>
        </p:nvSpPr>
        <p:spPr>
          <a:xfrm>
            <a:off x="5148309" y="1692452"/>
            <a:ext cx="6887876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ko-KR" sz="1600" err="1">
                <a:latin typeface="맑은 고딕"/>
                <a:ea typeface="맑은 고딕"/>
              </a:rPr>
              <a:t>Agent</a:t>
            </a:r>
            <a:r>
              <a:rPr lang="ko-KR" sz="1600">
                <a:latin typeface="맑은 고딕"/>
                <a:ea typeface="맑은 고딕"/>
              </a:rPr>
              <a:t> :</a:t>
            </a:r>
            <a:r>
              <a:rPr lang="ko-KR" sz="18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FrozenLake에서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Agent는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실제로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게임을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플레이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하는</a:t>
            </a:r>
            <a:r>
              <a:rPr lang="en-US" altLang="ko-KR" sz="1400">
                <a:latin typeface="맑은 고딕"/>
                <a:ea typeface="맑은 고딕"/>
              </a:rPr>
              <a:t> Player</a:t>
            </a:r>
            <a:endParaRPr lang="en-US" altLang="ko-KR" sz="14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89"/>
          <p:cNvSpPr txBox="1">
            <a:spLocks/>
          </p:cNvSpPr>
          <p:nvPr/>
        </p:nvSpPr>
        <p:spPr>
          <a:xfrm>
            <a:off x="5141959" y="2285126"/>
            <a:ext cx="4626859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ko-KR" sz="1600" err="1">
                <a:latin typeface="맑은 고딕"/>
                <a:ea typeface="맑은 고딕"/>
              </a:rPr>
              <a:t>Environment</a:t>
            </a:r>
            <a:r>
              <a:rPr lang="ko-KR" sz="1800">
                <a:latin typeface="맑은 고딕"/>
                <a:ea typeface="맑은 고딕"/>
              </a:rPr>
              <a:t> </a:t>
            </a:r>
            <a:r>
              <a:rPr lang="ko-KR" sz="1400">
                <a:latin typeface="맑은 고딕"/>
                <a:ea typeface="맑은 고딕"/>
              </a:rPr>
              <a:t>: </a:t>
            </a:r>
            <a:r>
              <a:rPr lang="ko-KR" sz="1400" err="1">
                <a:latin typeface="맑은 고딕"/>
                <a:ea typeface="맑은 고딕"/>
              </a:rPr>
              <a:t>FrozenLake</a:t>
            </a:r>
            <a:r>
              <a:rPr lang="ko-KR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latin typeface="맑은 고딕"/>
                <a:ea typeface="맑은 고딕"/>
              </a:rPr>
              <a:t>게임 환경 자체</a:t>
            </a:r>
          </a:p>
        </p:txBody>
      </p:sp>
      <p:sp>
        <p:nvSpPr>
          <p:cNvPr id="13" name="텍스트 상자 90"/>
          <p:cNvSpPr txBox="1">
            <a:spLocks/>
          </p:cNvSpPr>
          <p:nvPr/>
        </p:nvSpPr>
        <p:spPr>
          <a:xfrm>
            <a:off x="5137087" y="5366177"/>
            <a:ext cx="5367488" cy="6168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ko-KR" sz="1600" err="1">
                <a:latin typeface="맑은 고딕"/>
                <a:ea typeface="맑은 고딕"/>
              </a:rPr>
              <a:t>Episode</a:t>
            </a:r>
            <a:r>
              <a:rPr lang="ko-KR" sz="2000" b="1">
                <a:latin typeface="맑은 고딕"/>
                <a:ea typeface="맑은 고딕"/>
              </a:rPr>
              <a:t> </a:t>
            </a:r>
            <a:r>
              <a:rPr lang="ko-KR" sz="1400">
                <a:latin typeface="맑은 고딕"/>
                <a:ea typeface="맑은 고딕"/>
              </a:rPr>
              <a:t>: </a:t>
            </a:r>
            <a:r>
              <a:rPr lang="en-US" altLang="ko-KR" sz="1400" err="1">
                <a:latin typeface="맑은 고딕"/>
                <a:ea typeface="맑은 고딕"/>
              </a:rPr>
              <a:t>Episode란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게임이</a:t>
            </a:r>
            <a:r>
              <a:rPr lang="en-US" altLang="ko-KR" sz="1400">
                <a:latin typeface="맑은 고딕"/>
                <a:ea typeface="맑은 고딕"/>
              </a:rPr>
              <a:t> 한 번 </a:t>
            </a:r>
            <a:r>
              <a:rPr lang="en-US" altLang="ko-KR" sz="1400" err="1">
                <a:latin typeface="맑은 고딕"/>
                <a:ea typeface="맑은 고딕"/>
              </a:rPr>
              <a:t>종료될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때까지의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과정을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말하며</a:t>
            </a:r>
            <a:r>
              <a:rPr lang="en-US" altLang="ko-KR" sz="1400">
                <a:latin typeface="맑은 고딕"/>
                <a:ea typeface="맑은 고딕"/>
              </a:rPr>
              <a:t>, </a:t>
            </a:r>
            <a:r>
              <a:rPr lang="en-US" altLang="ko-KR" sz="1400" err="1">
                <a:latin typeface="맑은 고딕"/>
                <a:ea typeface="맑은 고딕"/>
              </a:rPr>
              <a:t>Agent가</a:t>
            </a:r>
            <a:r>
              <a:rPr lang="en-US" altLang="ko-KR" sz="1400">
                <a:latin typeface="맑은 고딕"/>
                <a:ea typeface="맑은 고딕"/>
              </a:rPr>
              <a:t> Terminal </a:t>
            </a:r>
            <a:r>
              <a:rPr lang="en-US" altLang="ko-KR" sz="1400" err="1">
                <a:latin typeface="맑은 고딕"/>
                <a:ea typeface="맑은 고딕"/>
              </a:rPr>
              <a:t>State에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도달하면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게임이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종료된다</a:t>
            </a:r>
            <a:r>
              <a:rPr lang="en-US" altLang="ko-KR" sz="1400">
                <a:latin typeface="맑은 고딕"/>
                <a:ea typeface="맑은 고딕"/>
              </a:rPr>
              <a:t>.</a:t>
            </a:r>
            <a:endParaRPr lang="ko-KR" sz="1400">
              <a:latin typeface="맑은 고딕" charset="0"/>
              <a:ea typeface="맑은 고딕" charset="0"/>
            </a:endParaRPr>
          </a:p>
        </p:txBody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16" name="텍스트 상자 67">
            <a:extLst>
              <a:ext uri="{FF2B5EF4-FFF2-40B4-BE49-F238E27FC236}">
                <a16:creationId xmlns:a16="http://schemas.microsoft.com/office/drawing/2014/main" id="{905B7212-B450-9B83-B866-D0AAA3BCD256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6586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32" name="텍스트 상자 67">
            <a:extLst>
              <a:ext uri="{FF2B5EF4-FFF2-40B4-BE49-F238E27FC236}">
                <a16:creationId xmlns:a16="http://schemas.microsoft.com/office/drawing/2014/main" id="{38D22CFC-66B6-63EB-AE7D-CB965933EBA7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CF1467F3-8D9A-C88C-A5E9-6D57EE656CF8}"/>
              </a:ext>
            </a:extLst>
          </p:cNvPr>
          <p:cNvSpPr/>
          <p:nvPr/>
        </p:nvSpPr>
        <p:spPr>
          <a:xfrm>
            <a:off x="2473376" y="2960557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CB392ACA-FC7D-F54A-F1F5-29631FB087C4}"/>
              </a:ext>
            </a:extLst>
          </p:cNvPr>
          <p:cNvSpPr/>
          <p:nvPr/>
        </p:nvSpPr>
        <p:spPr>
          <a:xfrm rot="5400000">
            <a:off x="2048654" y="2635770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CE0A4473-20CA-7DAA-24A9-65FB5C282E16}"/>
              </a:ext>
            </a:extLst>
          </p:cNvPr>
          <p:cNvSpPr/>
          <p:nvPr/>
        </p:nvSpPr>
        <p:spPr>
          <a:xfrm rot="-5400000">
            <a:off x="2810654" y="2635770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056C7120-94D3-D3EA-6528-46112BA3CF45}"/>
              </a:ext>
            </a:extLst>
          </p:cNvPr>
          <p:cNvSpPr/>
          <p:nvPr/>
        </p:nvSpPr>
        <p:spPr>
          <a:xfrm rot="10800000">
            <a:off x="2473376" y="2310983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웃는 얼굴 40">
            <a:extLst>
              <a:ext uri="{FF2B5EF4-FFF2-40B4-BE49-F238E27FC236}">
                <a16:creationId xmlns:a16="http://schemas.microsoft.com/office/drawing/2014/main" id="{E32BF9B8-898A-7A69-F0A4-99E86442FB14}"/>
              </a:ext>
            </a:extLst>
          </p:cNvPr>
          <p:cNvSpPr/>
          <p:nvPr/>
        </p:nvSpPr>
        <p:spPr>
          <a:xfrm>
            <a:off x="2385934" y="2845572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텍스트 상자 92">
            <a:extLst>
              <a:ext uri="{FF2B5EF4-FFF2-40B4-BE49-F238E27FC236}">
                <a16:creationId xmlns:a16="http://schemas.microsoft.com/office/drawing/2014/main" id="{09BB2C01-B04E-8896-F311-506F90D57B03}"/>
              </a:ext>
            </a:extLst>
          </p:cNvPr>
          <p:cNvSpPr txBox="1">
            <a:spLocks/>
          </p:cNvSpPr>
          <p:nvPr/>
        </p:nvSpPr>
        <p:spPr>
          <a:xfrm>
            <a:off x="5186455" y="625599"/>
            <a:ext cx="6679512" cy="12477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latinLnBrk="0"/>
            <a:r>
              <a:rPr lang="ko-KR" altLang="en-US" sz="1500">
                <a:latin typeface="맑은 고딕"/>
                <a:ea typeface="맑은 고딕"/>
              </a:rPr>
              <a:t>만약 현재 </a:t>
            </a:r>
            <a:r>
              <a:rPr lang="ko-KR" altLang="en-US" sz="1500" err="1">
                <a:latin typeface="맑은 고딕"/>
                <a:ea typeface="맑은 고딕"/>
              </a:rPr>
              <a:t>Agent가</a:t>
            </a:r>
            <a:r>
              <a:rPr lang="ko-KR" altLang="en-US" sz="1500">
                <a:latin typeface="맑은 고딕"/>
                <a:ea typeface="맑은 고딕"/>
              </a:rPr>
              <a:t> 6번 </a:t>
            </a:r>
            <a:r>
              <a:rPr lang="ko-KR" altLang="en-US" sz="1500" err="1">
                <a:latin typeface="맑은 고딕"/>
                <a:ea typeface="맑은 고딕"/>
              </a:rPr>
              <a:t>Cell에</a:t>
            </a:r>
            <a:r>
              <a:rPr lang="ko-KR" altLang="en-US" sz="1500">
                <a:latin typeface="맑은 고딕"/>
                <a:ea typeface="맑은 고딕"/>
              </a:rPr>
              <a:t> 위치하고 있다면, 선택할 수 있는 Action은</a:t>
            </a:r>
            <a:br>
              <a:rPr lang="ko-KR" altLang="en-US" sz="1500">
                <a:latin typeface="맑은 고딕"/>
                <a:ea typeface="맑은 고딕"/>
              </a:rPr>
            </a:br>
            <a:r>
              <a:rPr lang="ko-KR" altLang="en-US" sz="1500" err="1">
                <a:latin typeface="맑은 고딕"/>
                <a:ea typeface="맑은 고딕"/>
              </a:rPr>
              <a:t>Up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Down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Left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Right</a:t>
            </a:r>
            <a:r>
              <a:rPr lang="ko-KR" altLang="en-US" sz="1500">
                <a:latin typeface="맑은 고딕"/>
                <a:ea typeface="맑은 고딕"/>
              </a:rPr>
              <a:t> 중 하나이다. (</a:t>
            </a:r>
            <a:r>
              <a:rPr lang="ko-KR" altLang="en-US" sz="1500" err="1">
                <a:latin typeface="맑은 고딕"/>
                <a:ea typeface="맑은 고딕"/>
              </a:rPr>
              <a:t>Action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Space</a:t>
            </a:r>
            <a:r>
              <a:rPr lang="ko-KR" altLang="en-US" sz="1500">
                <a:latin typeface="맑은 고딕"/>
                <a:ea typeface="맑은 고딕"/>
              </a:rPr>
              <a:t> 내에서 선택 가능)</a:t>
            </a:r>
            <a:endParaRPr lang="en-US" altLang="ko-KR" sz="1500">
              <a:latin typeface="맑은 고딕"/>
              <a:ea typeface="맑은 고딕"/>
            </a:endParaRPr>
          </a:p>
          <a:p>
            <a:endParaRPr lang="ko-KR" altLang="en-US" sz="1500">
              <a:latin typeface="맑은 고딕"/>
              <a:ea typeface="맑은 고딕"/>
            </a:endParaRPr>
          </a:p>
          <a:p>
            <a:r>
              <a:rPr lang="ko-KR" altLang="en-US" sz="1500">
                <a:latin typeface="맑은 고딕"/>
                <a:ea typeface="맑은 고딕"/>
              </a:rPr>
              <a:t>그런데, 우리는 </a:t>
            </a:r>
            <a:r>
              <a:rPr lang="ko-KR" altLang="en-US" sz="1500" err="1">
                <a:latin typeface="맑은 고딕"/>
                <a:ea typeface="맑은 고딕"/>
              </a:rPr>
              <a:t>FrozenLake</a:t>
            </a:r>
            <a:r>
              <a:rPr lang="ko-KR" altLang="en-US" sz="1500">
                <a:latin typeface="맑은 고딕"/>
                <a:ea typeface="맑은 고딕"/>
              </a:rPr>
              <a:t> 게임에 대해서는 전지전능함을 가지고 있어서</a:t>
            </a:r>
          </a:p>
          <a:p>
            <a:r>
              <a:rPr lang="ko-KR" altLang="en-US" sz="1500">
                <a:latin typeface="맑은 고딕"/>
                <a:ea typeface="맑은 고딕"/>
              </a:rPr>
              <a:t>6번 </a:t>
            </a:r>
            <a:r>
              <a:rPr lang="ko-KR" altLang="en-US" sz="1500" err="1">
                <a:latin typeface="맑은 고딕"/>
                <a:ea typeface="맑은 고딕"/>
              </a:rPr>
              <a:t>Cell에서</a:t>
            </a:r>
            <a:r>
              <a:rPr lang="ko-KR" altLang="en-US" sz="1500">
                <a:latin typeface="맑은 고딕"/>
                <a:ea typeface="맑은 고딕"/>
              </a:rPr>
              <a:t> 어떤 </a:t>
            </a:r>
            <a:r>
              <a:rPr lang="ko-KR" altLang="en-US" sz="1500" err="1">
                <a:latin typeface="맑은 고딕"/>
                <a:ea typeface="맑은 고딕"/>
              </a:rPr>
              <a:t>Action을</a:t>
            </a:r>
            <a:r>
              <a:rPr lang="ko-KR" altLang="en-US" sz="1500">
                <a:latin typeface="맑은 고딕"/>
                <a:ea typeface="맑은 고딕"/>
              </a:rPr>
              <a:t> 해야 좋은 지를 바로 알 수 있다.</a:t>
            </a:r>
          </a:p>
        </p:txBody>
      </p:sp>
      <p:sp>
        <p:nvSpPr>
          <p:cNvPr id="45" name="텍스트 상자 92">
            <a:extLst>
              <a:ext uri="{FF2B5EF4-FFF2-40B4-BE49-F238E27FC236}">
                <a16:creationId xmlns:a16="http://schemas.microsoft.com/office/drawing/2014/main" id="{4F2C7A2B-76D5-A727-C366-9EF1EB189A47}"/>
              </a:ext>
            </a:extLst>
          </p:cNvPr>
          <p:cNvSpPr txBox="1">
            <a:spLocks/>
          </p:cNvSpPr>
          <p:nvPr/>
        </p:nvSpPr>
        <p:spPr>
          <a:xfrm>
            <a:off x="5162264" y="3596467"/>
            <a:ext cx="2337322" cy="40139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en-US" altLang="ko-KR" sz="2000" b="1" err="1">
                <a:latin typeface="맑은 고딕"/>
                <a:ea typeface="맑은 고딕"/>
              </a:rPr>
              <a:t>어떻게</a:t>
            </a:r>
            <a:r>
              <a:rPr lang="en-US" altLang="ko-KR" sz="2000" b="1">
                <a:latin typeface="맑은 고딕"/>
                <a:ea typeface="맑은 고딕"/>
              </a:rPr>
              <a:t> </a:t>
            </a:r>
            <a:r>
              <a:rPr lang="en-US" altLang="ko-KR" sz="2000" b="1" err="1">
                <a:latin typeface="맑은 고딕"/>
                <a:ea typeface="맑은 고딕"/>
              </a:rPr>
              <a:t>해야</a:t>
            </a:r>
            <a:r>
              <a:rPr lang="en-US" altLang="ko-KR" sz="2000" b="1">
                <a:latin typeface="맑은 고딕"/>
                <a:ea typeface="맑은 고딕"/>
              </a:rPr>
              <a:t> </a:t>
            </a:r>
            <a:r>
              <a:rPr lang="en-US" altLang="ko-KR" sz="2000" b="1" err="1">
                <a:latin typeface="맑은 고딕"/>
                <a:ea typeface="맑은 고딕"/>
              </a:rPr>
              <a:t>할까</a:t>
            </a:r>
            <a:r>
              <a:rPr lang="en-US" altLang="ko-KR" sz="2000" b="1">
                <a:latin typeface="맑은 고딕"/>
                <a:ea typeface="맑은 고딕"/>
              </a:rPr>
              <a:t>?</a:t>
            </a:r>
          </a:p>
        </p:txBody>
      </p:sp>
      <p:sp>
        <p:nvSpPr>
          <p:cNvPr id="47" name="텍스트 상자 92">
            <a:extLst>
              <a:ext uri="{FF2B5EF4-FFF2-40B4-BE49-F238E27FC236}">
                <a16:creationId xmlns:a16="http://schemas.microsoft.com/office/drawing/2014/main" id="{8261125C-3FD5-5B03-9134-4FEA8EC66A72}"/>
              </a:ext>
            </a:extLst>
          </p:cNvPr>
          <p:cNvSpPr txBox="1">
            <a:spLocks/>
          </p:cNvSpPr>
          <p:nvPr/>
        </p:nvSpPr>
        <p:spPr>
          <a:xfrm>
            <a:off x="5186454" y="2224549"/>
            <a:ext cx="6679512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>
                <a:latin typeface="맑은 고딕"/>
                <a:ea typeface="맑은 고딕"/>
              </a:rPr>
              <a:t>하지만 </a:t>
            </a:r>
            <a:r>
              <a:rPr lang="ko-KR" altLang="en-US" sz="1500" err="1">
                <a:latin typeface="맑은 고딕"/>
                <a:ea typeface="맑은 고딕"/>
              </a:rPr>
              <a:t>Agent는</a:t>
            </a:r>
            <a:r>
              <a:rPr lang="ko-KR" altLang="en-US" sz="1500">
                <a:latin typeface="맑은 고딕"/>
                <a:ea typeface="맑은 고딕"/>
              </a:rPr>
              <a:t> </a:t>
            </a:r>
            <a:r>
              <a:rPr lang="ko-KR" altLang="en-US" sz="1500" err="1">
                <a:latin typeface="맑은 고딕"/>
                <a:ea typeface="맑은 고딕"/>
              </a:rPr>
              <a:t>FrozenLake에서</a:t>
            </a:r>
            <a:r>
              <a:rPr lang="ko-KR" altLang="en-US" sz="1500">
                <a:latin typeface="맑은 고딕"/>
                <a:ea typeface="맑은 고딕"/>
              </a:rPr>
              <a:t> 자신이 위치한 </a:t>
            </a:r>
            <a:r>
              <a:rPr lang="ko-KR" altLang="en-US" sz="1500" err="1">
                <a:latin typeface="맑은 고딕"/>
                <a:ea typeface="맑은 고딕"/>
              </a:rPr>
              <a:t>Cell이</a:t>
            </a:r>
            <a:r>
              <a:rPr lang="ko-KR" altLang="en-US" sz="1500">
                <a:latin typeface="맑은 고딕"/>
                <a:ea typeface="맑은 고딕"/>
              </a:rPr>
              <a:t> 아니라면, 다른 곳은 </a:t>
            </a:r>
            <a:r>
              <a:rPr lang="ko-KR" altLang="en-US" sz="1500" err="1">
                <a:latin typeface="맑은 고딕"/>
                <a:ea typeface="맑은 고딕"/>
              </a:rPr>
              <a:t>Cell이</a:t>
            </a:r>
            <a:r>
              <a:rPr lang="ko-KR" altLang="en-US" sz="1500">
                <a:latin typeface="맑은 고딕"/>
                <a:ea typeface="맑은 고딕"/>
              </a:rPr>
              <a:t> 어떻게 생겼는지 전혀 알지 못한다.</a:t>
            </a:r>
          </a:p>
        </p:txBody>
      </p:sp>
      <p:sp>
        <p:nvSpPr>
          <p:cNvPr id="49" name="텍스트 상자 92">
            <a:extLst>
              <a:ext uri="{FF2B5EF4-FFF2-40B4-BE49-F238E27FC236}">
                <a16:creationId xmlns:a16="http://schemas.microsoft.com/office/drawing/2014/main" id="{75A2F4E0-4E10-AFC1-4EB4-F6A798574A31}"/>
              </a:ext>
            </a:extLst>
          </p:cNvPr>
          <p:cNvSpPr txBox="1">
            <a:spLocks/>
          </p:cNvSpPr>
          <p:nvPr/>
        </p:nvSpPr>
        <p:spPr>
          <a:xfrm>
            <a:off x="5186453" y="2974452"/>
            <a:ext cx="6679512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>
                <a:latin typeface="맑은 고딕"/>
                <a:ea typeface="맑은 고딕"/>
              </a:rPr>
              <a:t>이런 환경에서 </a:t>
            </a:r>
            <a:r>
              <a:rPr lang="ko-KR" altLang="en-US" sz="1500" err="1">
                <a:latin typeface="맑은 고딕"/>
                <a:ea typeface="맑은 고딕"/>
              </a:rPr>
              <a:t>Agent는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Goal까지</a:t>
            </a:r>
            <a:r>
              <a:rPr lang="ko-KR" altLang="en-US" sz="1500">
                <a:latin typeface="맑은 고딕"/>
                <a:ea typeface="맑은 고딕"/>
              </a:rPr>
              <a:t> 가는 길을 찾아내야만 한다.</a:t>
            </a:r>
          </a:p>
        </p:txBody>
      </p:sp>
    </p:spTree>
    <p:extLst>
      <p:ext uri="{BB962C8B-B14F-4D97-AF65-F5344CB8AC3E}">
        <p14:creationId xmlns:p14="http://schemas.microsoft.com/office/powerpoint/2010/main" val="2332041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16" name="텍스트 상자 92">
            <a:extLst>
              <a:ext uri="{FF2B5EF4-FFF2-40B4-BE49-F238E27FC236}">
                <a16:creationId xmlns:a16="http://schemas.microsoft.com/office/drawing/2014/main" id="{264F4B67-D5D8-B5C9-481E-136839223765}"/>
              </a:ext>
            </a:extLst>
          </p:cNvPr>
          <p:cNvSpPr txBox="1">
            <a:spLocks/>
          </p:cNvSpPr>
          <p:nvPr/>
        </p:nvSpPr>
        <p:spPr>
          <a:xfrm>
            <a:off x="5186455" y="625599"/>
            <a:ext cx="6679512" cy="12477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latinLnBrk="0"/>
            <a:r>
              <a:rPr lang="ko-KR" altLang="en-US" sz="1500">
                <a:latin typeface="맑은 고딕"/>
                <a:ea typeface="맑은 고딕"/>
              </a:rPr>
              <a:t>만약 현재 </a:t>
            </a:r>
            <a:r>
              <a:rPr lang="ko-KR" altLang="en-US" sz="1500" err="1">
                <a:latin typeface="맑은 고딕"/>
                <a:ea typeface="맑은 고딕"/>
              </a:rPr>
              <a:t>Agent가</a:t>
            </a:r>
            <a:r>
              <a:rPr lang="ko-KR" altLang="en-US" sz="1500">
                <a:latin typeface="맑은 고딕"/>
                <a:ea typeface="맑은 고딕"/>
              </a:rPr>
              <a:t> 6번 </a:t>
            </a:r>
            <a:r>
              <a:rPr lang="ko-KR" altLang="en-US" sz="1500" err="1">
                <a:latin typeface="맑은 고딕"/>
                <a:ea typeface="맑은 고딕"/>
              </a:rPr>
              <a:t>Cell에</a:t>
            </a:r>
            <a:r>
              <a:rPr lang="ko-KR" altLang="en-US" sz="1500">
                <a:latin typeface="맑은 고딕"/>
                <a:ea typeface="맑은 고딕"/>
              </a:rPr>
              <a:t> 위치하고 있다면, 선택할 수 있는 Action은</a:t>
            </a:r>
            <a:br>
              <a:rPr lang="ko-KR" altLang="en-US" sz="1500">
                <a:latin typeface="맑은 고딕"/>
                <a:ea typeface="맑은 고딕"/>
              </a:rPr>
            </a:br>
            <a:r>
              <a:rPr lang="ko-KR" altLang="en-US" sz="1500" err="1">
                <a:latin typeface="맑은 고딕"/>
                <a:ea typeface="맑은 고딕"/>
              </a:rPr>
              <a:t>Up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Down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Left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Right</a:t>
            </a:r>
            <a:r>
              <a:rPr lang="ko-KR" altLang="en-US" sz="1500">
                <a:latin typeface="맑은 고딕"/>
                <a:ea typeface="맑은 고딕"/>
              </a:rPr>
              <a:t> 중 하나이다. (</a:t>
            </a:r>
            <a:r>
              <a:rPr lang="ko-KR" altLang="en-US" sz="1500" err="1">
                <a:latin typeface="맑은 고딕"/>
                <a:ea typeface="맑은 고딕"/>
              </a:rPr>
              <a:t>Action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Space</a:t>
            </a:r>
            <a:r>
              <a:rPr lang="ko-KR" altLang="en-US" sz="1500">
                <a:latin typeface="맑은 고딕"/>
                <a:ea typeface="맑은 고딕"/>
              </a:rPr>
              <a:t> 내에서 선택 가능)</a:t>
            </a:r>
            <a:endParaRPr lang="en-US" altLang="ko-KR" sz="1500">
              <a:latin typeface="맑은 고딕"/>
              <a:ea typeface="맑은 고딕"/>
            </a:endParaRPr>
          </a:p>
          <a:p>
            <a:endParaRPr lang="ko-KR" altLang="en-US" sz="1500">
              <a:latin typeface="맑은 고딕"/>
              <a:ea typeface="맑은 고딕"/>
            </a:endParaRPr>
          </a:p>
          <a:p>
            <a:r>
              <a:rPr lang="ko-KR" altLang="en-US" sz="1500">
                <a:latin typeface="맑은 고딕"/>
                <a:ea typeface="맑은 고딕"/>
              </a:rPr>
              <a:t>그런데, 우리는 </a:t>
            </a:r>
            <a:r>
              <a:rPr lang="ko-KR" altLang="en-US" sz="1500" err="1">
                <a:latin typeface="맑은 고딕"/>
                <a:ea typeface="맑은 고딕"/>
              </a:rPr>
              <a:t>FrozenLake</a:t>
            </a:r>
            <a:r>
              <a:rPr lang="ko-KR" altLang="en-US" sz="1500">
                <a:latin typeface="맑은 고딕"/>
                <a:ea typeface="맑은 고딕"/>
              </a:rPr>
              <a:t> 게임에 대해서는 전지전능함을 가지고 있어서</a:t>
            </a:r>
          </a:p>
          <a:p>
            <a:r>
              <a:rPr lang="ko-KR" altLang="en-US" sz="1500">
                <a:latin typeface="맑은 고딕"/>
                <a:ea typeface="맑은 고딕"/>
              </a:rPr>
              <a:t>6번 </a:t>
            </a:r>
            <a:r>
              <a:rPr lang="ko-KR" altLang="en-US" sz="1500" err="1">
                <a:latin typeface="맑은 고딕"/>
                <a:ea typeface="맑은 고딕"/>
              </a:rPr>
              <a:t>Cell에서</a:t>
            </a:r>
            <a:r>
              <a:rPr lang="ko-KR" altLang="en-US" sz="1500">
                <a:latin typeface="맑은 고딕"/>
                <a:ea typeface="맑은 고딕"/>
              </a:rPr>
              <a:t> 어떤 </a:t>
            </a:r>
            <a:r>
              <a:rPr lang="ko-KR" altLang="en-US" sz="1500" err="1">
                <a:latin typeface="맑은 고딕"/>
                <a:ea typeface="맑은 고딕"/>
              </a:rPr>
              <a:t>Action을</a:t>
            </a:r>
            <a:r>
              <a:rPr lang="ko-KR" altLang="en-US" sz="1500">
                <a:latin typeface="맑은 고딕"/>
                <a:ea typeface="맑은 고딕"/>
              </a:rPr>
              <a:t> 해야 좋은 지를 바로 알 수 있다.</a:t>
            </a:r>
          </a:p>
        </p:txBody>
      </p:sp>
      <p:sp>
        <p:nvSpPr>
          <p:cNvPr id="32" name="텍스트 상자 67">
            <a:extLst>
              <a:ext uri="{FF2B5EF4-FFF2-40B4-BE49-F238E27FC236}">
                <a16:creationId xmlns:a16="http://schemas.microsoft.com/office/drawing/2014/main" id="{38D22CFC-66B6-63EB-AE7D-CB965933EBA7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7" name="웃는 얼굴 36">
            <a:extLst>
              <a:ext uri="{FF2B5EF4-FFF2-40B4-BE49-F238E27FC236}">
                <a16:creationId xmlns:a16="http://schemas.microsoft.com/office/drawing/2014/main" id="{65528104-218A-CF34-AE7D-49585341DA63}"/>
              </a:ext>
            </a:extLst>
          </p:cNvPr>
          <p:cNvSpPr/>
          <p:nvPr/>
        </p:nvSpPr>
        <p:spPr>
          <a:xfrm>
            <a:off x="2385934" y="2845572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텍스트 상자 92">
            <a:extLst>
              <a:ext uri="{FF2B5EF4-FFF2-40B4-BE49-F238E27FC236}">
                <a16:creationId xmlns:a16="http://schemas.microsoft.com/office/drawing/2014/main" id="{476B9EF6-5396-4678-E854-80BD975E30F2}"/>
              </a:ext>
            </a:extLst>
          </p:cNvPr>
          <p:cNvSpPr txBox="1">
            <a:spLocks/>
          </p:cNvSpPr>
          <p:nvPr/>
        </p:nvSpPr>
        <p:spPr>
          <a:xfrm>
            <a:off x="5162264" y="3596467"/>
            <a:ext cx="2337322" cy="40139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en-US" altLang="ko-KR" sz="2000" b="1" err="1">
                <a:latin typeface="맑은 고딕"/>
                <a:ea typeface="맑은 고딕"/>
              </a:rPr>
              <a:t>어떻게</a:t>
            </a:r>
            <a:r>
              <a:rPr lang="en-US" altLang="ko-KR" sz="2000" b="1">
                <a:latin typeface="맑은 고딕"/>
                <a:ea typeface="맑은 고딕"/>
              </a:rPr>
              <a:t> </a:t>
            </a:r>
            <a:r>
              <a:rPr lang="en-US" altLang="ko-KR" sz="2000" b="1" err="1">
                <a:latin typeface="맑은 고딕"/>
                <a:ea typeface="맑은 고딕"/>
              </a:rPr>
              <a:t>해야</a:t>
            </a:r>
            <a:r>
              <a:rPr lang="en-US" altLang="ko-KR" sz="2000" b="1">
                <a:latin typeface="맑은 고딕"/>
                <a:ea typeface="맑은 고딕"/>
              </a:rPr>
              <a:t> </a:t>
            </a:r>
            <a:r>
              <a:rPr lang="en-US" altLang="ko-KR" sz="2000" b="1" err="1">
                <a:latin typeface="맑은 고딕"/>
                <a:ea typeface="맑은 고딕"/>
              </a:rPr>
              <a:t>할까</a:t>
            </a:r>
            <a:r>
              <a:rPr lang="en-US" altLang="ko-KR" sz="2000" b="1">
                <a:latin typeface="맑은 고딕"/>
                <a:ea typeface="맑은 고딕"/>
              </a:rPr>
              <a:t>?</a:t>
            </a:r>
          </a:p>
        </p:txBody>
      </p:sp>
      <p:sp>
        <p:nvSpPr>
          <p:cNvPr id="39" name="텍스트 상자 92">
            <a:extLst>
              <a:ext uri="{FF2B5EF4-FFF2-40B4-BE49-F238E27FC236}">
                <a16:creationId xmlns:a16="http://schemas.microsoft.com/office/drawing/2014/main" id="{EE112B3D-BCC1-1AF7-E861-A06461524ED3}"/>
              </a:ext>
            </a:extLst>
          </p:cNvPr>
          <p:cNvSpPr txBox="1">
            <a:spLocks/>
          </p:cNvSpPr>
          <p:nvPr/>
        </p:nvSpPr>
        <p:spPr>
          <a:xfrm>
            <a:off x="5186454" y="2224549"/>
            <a:ext cx="6679512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>
                <a:latin typeface="맑은 고딕"/>
                <a:ea typeface="맑은 고딕"/>
              </a:rPr>
              <a:t>하지만 </a:t>
            </a:r>
            <a:r>
              <a:rPr lang="ko-KR" altLang="en-US" sz="1500" err="1">
                <a:latin typeface="맑은 고딕"/>
                <a:ea typeface="맑은 고딕"/>
              </a:rPr>
              <a:t>Agent는</a:t>
            </a:r>
            <a:r>
              <a:rPr lang="ko-KR" altLang="en-US" sz="1500">
                <a:latin typeface="맑은 고딕"/>
                <a:ea typeface="맑은 고딕"/>
              </a:rPr>
              <a:t> </a:t>
            </a:r>
            <a:r>
              <a:rPr lang="ko-KR" altLang="en-US" sz="1500" err="1">
                <a:latin typeface="맑은 고딕"/>
                <a:ea typeface="맑은 고딕"/>
              </a:rPr>
              <a:t>FrozenLake에서</a:t>
            </a:r>
            <a:r>
              <a:rPr lang="ko-KR" altLang="en-US" sz="1500">
                <a:latin typeface="맑은 고딕"/>
                <a:ea typeface="맑은 고딕"/>
              </a:rPr>
              <a:t> 자신이 위치한 </a:t>
            </a:r>
            <a:r>
              <a:rPr lang="ko-KR" altLang="en-US" sz="1500" err="1">
                <a:latin typeface="맑은 고딕"/>
                <a:ea typeface="맑은 고딕"/>
              </a:rPr>
              <a:t>Cell이</a:t>
            </a:r>
            <a:r>
              <a:rPr lang="ko-KR" altLang="en-US" sz="1500">
                <a:latin typeface="맑은 고딕"/>
                <a:ea typeface="맑은 고딕"/>
              </a:rPr>
              <a:t> 아니라면, 다른 곳은 </a:t>
            </a:r>
            <a:r>
              <a:rPr lang="ko-KR" altLang="en-US" sz="1500" err="1">
                <a:latin typeface="맑은 고딕"/>
                <a:ea typeface="맑은 고딕"/>
              </a:rPr>
              <a:t>Cell이</a:t>
            </a:r>
            <a:r>
              <a:rPr lang="ko-KR" altLang="en-US" sz="1500">
                <a:latin typeface="맑은 고딕"/>
                <a:ea typeface="맑은 고딕"/>
              </a:rPr>
              <a:t> 어떻게 생겼는지 전혀 알지 못한다.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BA5031-2FB8-70FA-EB3D-549017E7772F}"/>
              </a:ext>
            </a:extLst>
          </p:cNvPr>
          <p:cNvSpPr/>
          <p:nvPr/>
        </p:nvSpPr>
        <p:spPr>
          <a:xfrm>
            <a:off x="2965373" y="2001398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49DB6A-2B32-5CBB-FD60-74E93A7C2B6A}"/>
              </a:ext>
            </a:extLst>
          </p:cNvPr>
          <p:cNvSpPr/>
          <p:nvPr/>
        </p:nvSpPr>
        <p:spPr>
          <a:xfrm>
            <a:off x="2965372" y="2726674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215C6F-5346-A5E6-8B0D-668397634AC7}"/>
              </a:ext>
            </a:extLst>
          </p:cNvPr>
          <p:cNvSpPr/>
          <p:nvPr/>
        </p:nvSpPr>
        <p:spPr>
          <a:xfrm>
            <a:off x="2965373" y="3433591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05D594-999F-F819-EE2B-4B16E033DE70}"/>
              </a:ext>
            </a:extLst>
          </p:cNvPr>
          <p:cNvSpPr/>
          <p:nvPr/>
        </p:nvSpPr>
        <p:spPr>
          <a:xfrm>
            <a:off x="2965372" y="4149686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8598B2-BB9C-40D8-F598-9CDD475850AF}"/>
              </a:ext>
            </a:extLst>
          </p:cNvPr>
          <p:cNvSpPr/>
          <p:nvPr/>
        </p:nvSpPr>
        <p:spPr>
          <a:xfrm>
            <a:off x="2212553" y="2001398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77453-5BE5-2516-4BFA-8813B657C5C6}"/>
              </a:ext>
            </a:extLst>
          </p:cNvPr>
          <p:cNvSpPr/>
          <p:nvPr/>
        </p:nvSpPr>
        <p:spPr>
          <a:xfrm>
            <a:off x="1523999" y="2001397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C28BAB-5B44-AF63-62DE-3A940D96369D}"/>
              </a:ext>
            </a:extLst>
          </p:cNvPr>
          <p:cNvSpPr/>
          <p:nvPr/>
        </p:nvSpPr>
        <p:spPr>
          <a:xfrm>
            <a:off x="807903" y="2001398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345137-294C-C928-1558-ABF08205D38A}"/>
              </a:ext>
            </a:extLst>
          </p:cNvPr>
          <p:cNvSpPr/>
          <p:nvPr/>
        </p:nvSpPr>
        <p:spPr>
          <a:xfrm>
            <a:off x="1523999" y="2726674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ABB3BD-BE49-F9EB-B67D-B28D0BBD6EB1}"/>
              </a:ext>
            </a:extLst>
          </p:cNvPr>
          <p:cNvSpPr/>
          <p:nvPr/>
        </p:nvSpPr>
        <p:spPr>
          <a:xfrm>
            <a:off x="807903" y="2726675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A73E70-A50F-6DC5-4C16-A9ECC9C7AA0A}"/>
              </a:ext>
            </a:extLst>
          </p:cNvPr>
          <p:cNvSpPr/>
          <p:nvPr/>
        </p:nvSpPr>
        <p:spPr>
          <a:xfrm>
            <a:off x="2212554" y="3433591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804042-75CE-270B-8E0D-CE5B72631830}"/>
              </a:ext>
            </a:extLst>
          </p:cNvPr>
          <p:cNvSpPr/>
          <p:nvPr/>
        </p:nvSpPr>
        <p:spPr>
          <a:xfrm>
            <a:off x="1523999" y="3424409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4F74DF-CC78-60D0-8D65-F59B5738C8BA}"/>
              </a:ext>
            </a:extLst>
          </p:cNvPr>
          <p:cNvSpPr/>
          <p:nvPr/>
        </p:nvSpPr>
        <p:spPr>
          <a:xfrm>
            <a:off x="807903" y="3424410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5E7871-6B36-54C9-F3D9-ED67B17387B9}"/>
              </a:ext>
            </a:extLst>
          </p:cNvPr>
          <p:cNvSpPr/>
          <p:nvPr/>
        </p:nvSpPr>
        <p:spPr>
          <a:xfrm>
            <a:off x="2212553" y="4149686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845208-778B-FADD-716E-8139F482EEBE}"/>
              </a:ext>
            </a:extLst>
          </p:cNvPr>
          <p:cNvSpPr/>
          <p:nvPr/>
        </p:nvSpPr>
        <p:spPr>
          <a:xfrm>
            <a:off x="1523999" y="4149687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9D1EC9-C489-26FA-5BDF-93E6E6E91616}"/>
              </a:ext>
            </a:extLst>
          </p:cNvPr>
          <p:cNvSpPr/>
          <p:nvPr/>
        </p:nvSpPr>
        <p:spPr>
          <a:xfrm>
            <a:off x="807902" y="4149686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상자 92">
            <a:extLst>
              <a:ext uri="{FF2B5EF4-FFF2-40B4-BE49-F238E27FC236}">
                <a16:creationId xmlns:a16="http://schemas.microsoft.com/office/drawing/2014/main" id="{13BD9535-B6E4-F3D6-F183-EE6B5ED355AD}"/>
              </a:ext>
            </a:extLst>
          </p:cNvPr>
          <p:cNvSpPr txBox="1">
            <a:spLocks/>
          </p:cNvSpPr>
          <p:nvPr/>
        </p:nvSpPr>
        <p:spPr>
          <a:xfrm>
            <a:off x="5186453" y="2974452"/>
            <a:ext cx="6679512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>
                <a:latin typeface="맑은 고딕"/>
                <a:ea typeface="맑은 고딕"/>
              </a:rPr>
              <a:t>이런 환경에서 </a:t>
            </a:r>
            <a:r>
              <a:rPr lang="ko-KR" altLang="en-US" sz="1500" err="1">
                <a:latin typeface="맑은 고딕"/>
                <a:ea typeface="맑은 고딕"/>
              </a:rPr>
              <a:t>Agent는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Goal까지</a:t>
            </a:r>
            <a:r>
              <a:rPr lang="ko-KR" altLang="en-US" sz="1500">
                <a:latin typeface="맑은 고딕"/>
                <a:ea typeface="맑은 고딕"/>
              </a:rPr>
              <a:t> 가는 길을 찾아내야만 한다.</a:t>
            </a:r>
          </a:p>
        </p:txBody>
      </p:sp>
    </p:spTree>
    <p:extLst>
      <p:ext uri="{BB962C8B-B14F-4D97-AF65-F5344CB8AC3E}">
        <p14:creationId xmlns:p14="http://schemas.microsoft.com/office/powerpoint/2010/main" val="1918762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16" name="텍스트 상자 92">
            <a:extLst>
              <a:ext uri="{FF2B5EF4-FFF2-40B4-BE49-F238E27FC236}">
                <a16:creationId xmlns:a16="http://schemas.microsoft.com/office/drawing/2014/main" id="{264F4B67-D5D8-B5C9-481E-136839223765}"/>
              </a:ext>
            </a:extLst>
          </p:cNvPr>
          <p:cNvSpPr txBox="1">
            <a:spLocks/>
          </p:cNvSpPr>
          <p:nvPr/>
        </p:nvSpPr>
        <p:spPr>
          <a:xfrm>
            <a:off x="5160179" y="730702"/>
            <a:ext cx="6679512" cy="7861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latinLnBrk="0"/>
            <a:r>
              <a:rPr lang="ko-KR" altLang="en-US" sz="1500">
                <a:latin typeface="맑은 고딕"/>
                <a:ea typeface="맑은 고딕"/>
              </a:rPr>
              <a:t>가장 간단한 해결법은 &lt;</a:t>
            </a:r>
            <a:r>
              <a:rPr lang="ko-KR" altLang="en-US" sz="1500" b="1">
                <a:latin typeface="맑은 고딕"/>
                <a:ea typeface="맑은 고딕"/>
              </a:rPr>
              <a:t>랜덤하게</a:t>
            </a:r>
            <a:r>
              <a:rPr lang="ko-KR" altLang="en-US" sz="1500">
                <a:latin typeface="맑은 고딕"/>
                <a:ea typeface="맑은 고딕"/>
              </a:rPr>
              <a:t>&gt; 가보는 것이다.</a:t>
            </a:r>
          </a:p>
          <a:p>
            <a:endParaRPr lang="ko-KR" altLang="en-US" sz="1500">
              <a:latin typeface="맑은 고딕"/>
              <a:ea typeface="맑은 고딕"/>
            </a:endParaRPr>
          </a:p>
          <a:p>
            <a:endParaRPr lang="ko-KR" altLang="en-US" sz="1500">
              <a:latin typeface="맑은 고딕"/>
              <a:ea typeface="맑은 고딕"/>
            </a:endParaRPr>
          </a:p>
        </p:txBody>
      </p:sp>
      <p:sp>
        <p:nvSpPr>
          <p:cNvPr id="32" name="텍스트 상자 67">
            <a:extLst>
              <a:ext uri="{FF2B5EF4-FFF2-40B4-BE49-F238E27FC236}">
                <a16:creationId xmlns:a16="http://schemas.microsoft.com/office/drawing/2014/main" id="{38D22CFC-66B6-63EB-AE7D-CB965933EBA7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9" name="텍스트 상자 92">
            <a:extLst>
              <a:ext uri="{FF2B5EF4-FFF2-40B4-BE49-F238E27FC236}">
                <a16:creationId xmlns:a16="http://schemas.microsoft.com/office/drawing/2014/main" id="{EE112B3D-BCC1-1AF7-E861-A06461524ED3}"/>
              </a:ext>
            </a:extLst>
          </p:cNvPr>
          <p:cNvSpPr txBox="1">
            <a:spLocks/>
          </p:cNvSpPr>
          <p:nvPr/>
        </p:nvSpPr>
        <p:spPr>
          <a:xfrm>
            <a:off x="5160178" y="1120963"/>
            <a:ext cx="6679512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endParaRPr lang="ko-KR" altLang="en-US" sz="1500">
              <a:latin typeface="맑은 고딕"/>
              <a:ea typeface="맑은 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BA5031-2FB8-70FA-EB3D-549017E7772F}"/>
              </a:ext>
            </a:extLst>
          </p:cNvPr>
          <p:cNvSpPr/>
          <p:nvPr/>
        </p:nvSpPr>
        <p:spPr>
          <a:xfrm>
            <a:off x="2965373" y="2001398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49DB6A-2B32-5CBB-FD60-74E93A7C2B6A}"/>
              </a:ext>
            </a:extLst>
          </p:cNvPr>
          <p:cNvSpPr/>
          <p:nvPr/>
        </p:nvSpPr>
        <p:spPr>
          <a:xfrm>
            <a:off x="2965372" y="2726674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215C6F-5346-A5E6-8B0D-668397634AC7}"/>
              </a:ext>
            </a:extLst>
          </p:cNvPr>
          <p:cNvSpPr/>
          <p:nvPr/>
        </p:nvSpPr>
        <p:spPr>
          <a:xfrm>
            <a:off x="2965373" y="3433591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05D594-999F-F819-EE2B-4B16E033DE70}"/>
              </a:ext>
            </a:extLst>
          </p:cNvPr>
          <p:cNvSpPr/>
          <p:nvPr/>
        </p:nvSpPr>
        <p:spPr>
          <a:xfrm>
            <a:off x="2965372" y="4149686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8598B2-BB9C-40D8-F598-9CDD475850AF}"/>
              </a:ext>
            </a:extLst>
          </p:cNvPr>
          <p:cNvSpPr/>
          <p:nvPr/>
        </p:nvSpPr>
        <p:spPr>
          <a:xfrm>
            <a:off x="2212553" y="2001398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77453-5BE5-2516-4BFA-8813B657C5C6}"/>
              </a:ext>
            </a:extLst>
          </p:cNvPr>
          <p:cNvSpPr/>
          <p:nvPr/>
        </p:nvSpPr>
        <p:spPr>
          <a:xfrm>
            <a:off x="1523999" y="2001397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C28BAB-5B44-AF63-62DE-3A940D96369D}"/>
              </a:ext>
            </a:extLst>
          </p:cNvPr>
          <p:cNvSpPr/>
          <p:nvPr/>
        </p:nvSpPr>
        <p:spPr>
          <a:xfrm>
            <a:off x="807903" y="2001398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345137-294C-C928-1558-ABF08205D38A}"/>
              </a:ext>
            </a:extLst>
          </p:cNvPr>
          <p:cNvSpPr/>
          <p:nvPr/>
        </p:nvSpPr>
        <p:spPr>
          <a:xfrm>
            <a:off x="1523999" y="2726674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ABB3BD-BE49-F9EB-B67D-B28D0BBD6EB1}"/>
              </a:ext>
            </a:extLst>
          </p:cNvPr>
          <p:cNvSpPr/>
          <p:nvPr/>
        </p:nvSpPr>
        <p:spPr>
          <a:xfrm>
            <a:off x="807903" y="2726675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A73E70-A50F-6DC5-4C16-A9ECC9C7AA0A}"/>
              </a:ext>
            </a:extLst>
          </p:cNvPr>
          <p:cNvSpPr/>
          <p:nvPr/>
        </p:nvSpPr>
        <p:spPr>
          <a:xfrm>
            <a:off x="2212554" y="3433591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804042-75CE-270B-8E0D-CE5B72631830}"/>
              </a:ext>
            </a:extLst>
          </p:cNvPr>
          <p:cNvSpPr/>
          <p:nvPr/>
        </p:nvSpPr>
        <p:spPr>
          <a:xfrm>
            <a:off x="1523999" y="3424409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4F74DF-CC78-60D0-8D65-F59B5738C8BA}"/>
              </a:ext>
            </a:extLst>
          </p:cNvPr>
          <p:cNvSpPr/>
          <p:nvPr/>
        </p:nvSpPr>
        <p:spPr>
          <a:xfrm>
            <a:off x="807903" y="3424410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5E7871-6B36-54C9-F3D9-ED67B17387B9}"/>
              </a:ext>
            </a:extLst>
          </p:cNvPr>
          <p:cNvSpPr/>
          <p:nvPr/>
        </p:nvSpPr>
        <p:spPr>
          <a:xfrm>
            <a:off x="2212553" y="4149686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845208-778B-FADD-716E-8139F482EEBE}"/>
              </a:ext>
            </a:extLst>
          </p:cNvPr>
          <p:cNvSpPr/>
          <p:nvPr/>
        </p:nvSpPr>
        <p:spPr>
          <a:xfrm>
            <a:off x="1523999" y="4149687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9D1EC9-C489-26FA-5BDF-93E6E6E91616}"/>
              </a:ext>
            </a:extLst>
          </p:cNvPr>
          <p:cNvSpPr/>
          <p:nvPr/>
        </p:nvSpPr>
        <p:spPr>
          <a:xfrm>
            <a:off x="807902" y="4149686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상자 92">
            <a:extLst>
              <a:ext uri="{FF2B5EF4-FFF2-40B4-BE49-F238E27FC236}">
                <a16:creationId xmlns:a16="http://schemas.microsoft.com/office/drawing/2014/main" id="{13BD9535-B6E4-F3D6-F183-EE6B5ED355AD}"/>
              </a:ext>
            </a:extLst>
          </p:cNvPr>
          <p:cNvSpPr txBox="1">
            <a:spLocks/>
          </p:cNvSpPr>
          <p:nvPr/>
        </p:nvSpPr>
        <p:spPr>
          <a:xfrm>
            <a:off x="5160177" y="1240245"/>
            <a:ext cx="6679512" cy="12477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 err="1">
                <a:latin typeface="맑은 고딕"/>
                <a:ea typeface="맑은 고딕"/>
              </a:rPr>
              <a:t>Up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Down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Left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Right</a:t>
            </a:r>
            <a:r>
              <a:rPr lang="ko-KR" altLang="en-US" sz="1500">
                <a:latin typeface="맑은 고딕"/>
                <a:ea typeface="맑은 고딕"/>
              </a:rPr>
              <a:t> 중 하나의 </a:t>
            </a:r>
            <a:r>
              <a:rPr lang="ko-KR" altLang="en-US" sz="1500" err="1">
                <a:latin typeface="맑은 고딕"/>
                <a:ea typeface="맑은 고딕"/>
              </a:rPr>
              <a:t>Action을</a:t>
            </a:r>
            <a:r>
              <a:rPr lang="ko-KR" altLang="en-US" sz="1500">
                <a:latin typeface="맑은 고딕"/>
                <a:ea typeface="맑은 고딕"/>
              </a:rPr>
              <a:t> 무작위로 선택하여 수행한다.</a:t>
            </a:r>
          </a:p>
          <a:p>
            <a:r>
              <a:rPr lang="ko-KR" altLang="en-US" sz="1500">
                <a:ea typeface="맑은 고딕"/>
              </a:rPr>
              <a:t>만약 </a:t>
            </a:r>
            <a:r>
              <a:rPr lang="ko-KR" altLang="en-US" sz="1500" err="1">
                <a:ea typeface="맑은 고딕"/>
              </a:rPr>
              <a:t>Termination</a:t>
            </a:r>
            <a:r>
              <a:rPr lang="ko-KR" altLang="en-US" sz="1500">
                <a:ea typeface="맑은 고딕"/>
              </a:rPr>
              <a:t> State (게임 종료)에 도달하더라도 괜찮다.</a:t>
            </a:r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다음 </a:t>
            </a:r>
            <a:r>
              <a:rPr lang="ko-KR" altLang="en-US" sz="1500" err="1">
                <a:ea typeface="맑은 고딕"/>
              </a:rPr>
              <a:t>Episode를</a:t>
            </a:r>
            <a:r>
              <a:rPr lang="ko-KR" altLang="en-US" sz="1500">
                <a:ea typeface="맑은 고딕"/>
              </a:rPr>
              <a:t> 진행하면서, 이전의 실수를 바탕으로 이번에는 옳은 길을</a:t>
            </a:r>
            <a:br>
              <a:rPr lang="ko-KR" altLang="en-US" sz="1500">
                <a:ea typeface="맑은 고딕"/>
              </a:rPr>
            </a:br>
            <a:r>
              <a:rPr lang="ko-KR" altLang="en-US" sz="1500">
                <a:ea typeface="맑은 고딕"/>
              </a:rPr>
              <a:t>선택하도록 학습하면 되기 때문이다.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AA67344E-00FC-FA52-0424-EEC0A1697895}"/>
              </a:ext>
            </a:extLst>
          </p:cNvPr>
          <p:cNvSpPr/>
          <p:nvPr/>
        </p:nvSpPr>
        <p:spPr>
          <a:xfrm>
            <a:off x="2473376" y="2960557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A007D50-9719-3114-C41E-C58A25280DCC}"/>
              </a:ext>
            </a:extLst>
          </p:cNvPr>
          <p:cNvSpPr/>
          <p:nvPr/>
        </p:nvSpPr>
        <p:spPr>
          <a:xfrm rot="5400000">
            <a:off x="2048654" y="2635770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AB834D27-3CA1-1768-AB47-1406D81827FA}"/>
              </a:ext>
            </a:extLst>
          </p:cNvPr>
          <p:cNvSpPr/>
          <p:nvPr/>
        </p:nvSpPr>
        <p:spPr>
          <a:xfrm rot="-5400000">
            <a:off x="2810654" y="2635770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3D3235C8-386A-3F9F-F6A6-58A0F9CCDFFA}"/>
              </a:ext>
            </a:extLst>
          </p:cNvPr>
          <p:cNvSpPr/>
          <p:nvPr/>
        </p:nvSpPr>
        <p:spPr>
          <a:xfrm rot="10800000">
            <a:off x="2473376" y="2310983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웃는 얼굴 36">
            <a:extLst>
              <a:ext uri="{FF2B5EF4-FFF2-40B4-BE49-F238E27FC236}">
                <a16:creationId xmlns:a16="http://schemas.microsoft.com/office/drawing/2014/main" id="{65528104-218A-CF34-AE7D-49585341DA63}"/>
              </a:ext>
            </a:extLst>
          </p:cNvPr>
          <p:cNvSpPr/>
          <p:nvPr/>
        </p:nvSpPr>
        <p:spPr>
          <a:xfrm>
            <a:off x="2385934" y="2845572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412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16" name="텍스트 상자 92">
            <a:extLst>
              <a:ext uri="{FF2B5EF4-FFF2-40B4-BE49-F238E27FC236}">
                <a16:creationId xmlns:a16="http://schemas.microsoft.com/office/drawing/2014/main" id="{264F4B67-D5D8-B5C9-481E-136839223765}"/>
              </a:ext>
            </a:extLst>
          </p:cNvPr>
          <p:cNvSpPr txBox="1">
            <a:spLocks/>
          </p:cNvSpPr>
          <p:nvPr/>
        </p:nvSpPr>
        <p:spPr>
          <a:xfrm>
            <a:off x="5160179" y="1400736"/>
            <a:ext cx="6679512" cy="147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latinLnBrk="0"/>
            <a:r>
              <a:rPr lang="ko-KR" altLang="en-US" sz="1500" err="1">
                <a:latin typeface="맑은 고딕"/>
                <a:ea typeface="맑은 고딕"/>
              </a:rPr>
              <a:t>Policy란</a:t>
            </a:r>
            <a:r>
              <a:rPr lang="ko-KR" altLang="en-US" sz="1500">
                <a:latin typeface="맑은 고딕"/>
                <a:ea typeface="맑은 고딕"/>
              </a:rPr>
              <a:t>, 특정한 State에서 어떠한 </a:t>
            </a:r>
            <a:r>
              <a:rPr lang="ko-KR" altLang="en-US" sz="1500" err="1">
                <a:latin typeface="맑은 고딕"/>
                <a:ea typeface="맑은 고딕"/>
              </a:rPr>
              <a:t>Agent가</a:t>
            </a:r>
            <a:r>
              <a:rPr lang="ko-KR" altLang="en-US" sz="1500">
                <a:latin typeface="맑은 고딕"/>
                <a:ea typeface="맑은 고딕"/>
              </a:rPr>
              <a:t> 어떠한 </a:t>
            </a:r>
            <a:r>
              <a:rPr lang="ko-KR" altLang="en-US" sz="1500" err="1">
                <a:latin typeface="맑은 고딕"/>
                <a:ea typeface="맑은 고딕"/>
              </a:rPr>
              <a:t>Action을</a:t>
            </a:r>
            <a:r>
              <a:rPr lang="ko-KR" altLang="en-US" sz="1500">
                <a:latin typeface="맑은 고딕"/>
                <a:ea typeface="맑은 고딕"/>
              </a:rPr>
              <a:t> 취할 확률이다.</a:t>
            </a:r>
            <a:endParaRPr lang="ko-KR">
              <a:latin typeface="맑은 고딕"/>
              <a:ea typeface="맑은 고딕"/>
            </a:endParaRPr>
          </a:p>
          <a:p>
            <a:endParaRPr lang="ko-KR" altLang="en-US" sz="1500">
              <a:latin typeface="맑은 고딕"/>
              <a:ea typeface="맑은 고딕"/>
            </a:endParaRPr>
          </a:p>
          <a:p>
            <a:r>
              <a:rPr lang="ko-KR" altLang="en-US" sz="1500">
                <a:latin typeface="맑은 고딕"/>
                <a:ea typeface="맑은 고딕"/>
              </a:rPr>
              <a:t>왼쪽의 예시에서 </a:t>
            </a:r>
            <a:r>
              <a:rPr lang="ko-KR" altLang="en-US" sz="1500" err="1">
                <a:latin typeface="맑은 고딕"/>
                <a:ea typeface="맑은 고딕"/>
              </a:rPr>
              <a:t>Policy를</a:t>
            </a:r>
            <a:r>
              <a:rPr lang="ko-KR" altLang="en-US" sz="1500">
                <a:latin typeface="맑은 고딕"/>
                <a:ea typeface="맑은 고딕"/>
              </a:rPr>
              <a:t> 가정한다면, </a:t>
            </a:r>
            <a:r>
              <a:rPr lang="ko-KR" altLang="en-US" sz="1500" err="1">
                <a:latin typeface="맑은 고딕"/>
                <a:ea typeface="맑은 고딕"/>
              </a:rPr>
              <a:t>Up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Down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Left</a:t>
            </a:r>
            <a:r>
              <a:rPr lang="ko-KR" altLang="en-US" sz="1500">
                <a:latin typeface="맑은 고딕"/>
                <a:ea typeface="맑은 고딕"/>
              </a:rPr>
              <a:t>, </a:t>
            </a:r>
            <a:r>
              <a:rPr lang="ko-KR" altLang="en-US" sz="1500" err="1">
                <a:latin typeface="맑은 고딕"/>
                <a:ea typeface="맑은 고딕"/>
              </a:rPr>
              <a:t>Right</a:t>
            </a:r>
            <a:r>
              <a:rPr lang="ko-KR" altLang="en-US" sz="1500">
                <a:latin typeface="맑은 고딕"/>
                <a:ea typeface="맑은 고딕"/>
              </a:rPr>
              <a:t> 각각에 대해서</a:t>
            </a:r>
            <a:endParaRPr lang="ko-KR">
              <a:ea typeface="맑은 고딕"/>
            </a:endParaRPr>
          </a:p>
          <a:p>
            <a:r>
              <a:rPr lang="ko-KR" altLang="en-US" sz="1500">
                <a:latin typeface="맑은 고딕"/>
                <a:ea typeface="맑은 고딕"/>
              </a:rPr>
              <a:t>¼씩 확률을 부여할 수도 있다.</a:t>
            </a:r>
          </a:p>
          <a:p>
            <a:endParaRPr lang="ko-KR" altLang="en-US" sz="1500">
              <a:latin typeface="맑은 고딕"/>
              <a:ea typeface="맑은 고딕"/>
            </a:endParaRPr>
          </a:p>
          <a:p>
            <a:endParaRPr lang="ko-KR" altLang="en-US" sz="1500">
              <a:latin typeface="맑은 고딕"/>
              <a:ea typeface="맑은 고딕"/>
            </a:endParaRPr>
          </a:p>
        </p:txBody>
      </p:sp>
      <p:sp>
        <p:nvSpPr>
          <p:cNvPr id="32" name="텍스트 상자 67">
            <a:extLst>
              <a:ext uri="{FF2B5EF4-FFF2-40B4-BE49-F238E27FC236}">
                <a16:creationId xmlns:a16="http://schemas.microsoft.com/office/drawing/2014/main" id="{38D22CFC-66B6-63EB-AE7D-CB965933EBA7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9" name="텍스트 상자 92">
            <a:extLst>
              <a:ext uri="{FF2B5EF4-FFF2-40B4-BE49-F238E27FC236}">
                <a16:creationId xmlns:a16="http://schemas.microsoft.com/office/drawing/2014/main" id="{EE112B3D-BCC1-1AF7-E861-A06461524ED3}"/>
              </a:ext>
            </a:extLst>
          </p:cNvPr>
          <p:cNvSpPr txBox="1">
            <a:spLocks/>
          </p:cNvSpPr>
          <p:nvPr/>
        </p:nvSpPr>
        <p:spPr>
          <a:xfrm>
            <a:off x="5160178" y="1120963"/>
            <a:ext cx="6679512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endParaRPr lang="ko-KR" altLang="en-US" sz="1500">
              <a:latin typeface="맑은 고딕"/>
              <a:ea typeface="맑은 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BA5031-2FB8-70FA-EB3D-549017E7772F}"/>
              </a:ext>
            </a:extLst>
          </p:cNvPr>
          <p:cNvSpPr/>
          <p:nvPr/>
        </p:nvSpPr>
        <p:spPr>
          <a:xfrm>
            <a:off x="2965373" y="2001398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49DB6A-2B32-5CBB-FD60-74E93A7C2B6A}"/>
              </a:ext>
            </a:extLst>
          </p:cNvPr>
          <p:cNvSpPr/>
          <p:nvPr/>
        </p:nvSpPr>
        <p:spPr>
          <a:xfrm>
            <a:off x="2965372" y="2726674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215C6F-5346-A5E6-8B0D-668397634AC7}"/>
              </a:ext>
            </a:extLst>
          </p:cNvPr>
          <p:cNvSpPr/>
          <p:nvPr/>
        </p:nvSpPr>
        <p:spPr>
          <a:xfrm>
            <a:off x="2965373" y="3433591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05D594-999F-F819-EE2B-4B16E033DE70}"/>
              </a:ext>
            </a:extLst>
          </p:cNvPr>
          <p:cNvSpPr/>
          <p:nvPr/>
        </p:nvSpPr>
        <p:spPr>
          <a:xfrm>
            <a:off x="2965372" y="4149686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8598B2-BB9C-40D8-F598-9CDD475850AF}"/>
              </a:ext>
            </a:extLst>
          </p:cNvPr>
          <p:cNvSpPr/>
          <p:nvPr/>
        </p:nvSpPr>
        <p:spPr>
          <a:xfrm>
            <a:off x="2212553" y="2001398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77453-5BE5-2516-4BFA-8813B657C5C6}"/>
              </a:ext>
            </a:extLst>
          </p:cNvPr>
          <p:cNvSpPr/>
          <p:nvPr/>
        </p:nvSpPr>
        <p:spPr>
          <a:xfrm>
            <a:off x="1523999" y="2001397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C28BAB-5B44-AF63-62DE-3A940D96369D}"/>
              </a:ext>
            </a:extLst>
          </p:cNvPr>
          <p:cNvSpPr/>
          <p:nvPr/>
        </p:nvSpPr>
        <p:spPr>
          <a:xfrm>
            <a:off x="807903" y="2001398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345137-294C-C928-1558-ABF08205D38A}"/>
              </a:ext>
            </a:extLst>
          </p:cNvPr>
          <p:cNvSpPr/>
          <p:nvPr/>
        </p:nvSpPr>
        <p:spPr>
          <a:xfrm>
            <a:off x="1523999" y="2726674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ABB3BD-BE49-F9EB-B67D-B28D0BBD6EB1}"/>
              </a:ext>
            </a:extLst>
          </p:cNvPr>
          <p:cNvSpPr/>
          <p:nvPr/>
        </p:nvSpPr>
        <p:spPr>
          <a:xfrm>
            <a:off x="807903" y="2726675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A73E70-A50F-6DC5-4C16-A9ECC9C7AA0A}"/>
              </a:ext>
            </a:extLst>
          </p:cNvPr>
          <p:cNvSpPr/>
          <p:nvPr/>
        </p:nvSpPr>
        <p:spPr>
          <a:xfrm>
            <a:off x="2212554" y="3433591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804042-75CE-270B-8E0D-CE5B72631830}"/>
              </a:ext>
            </a:extLst>
          </p:cNvPr>
          <p:cNvSpPr/>
          <p:nvPr/>
        </p:nvSpPr>
        <p:spPr>
          <a:xfrm>
            <a:off x="1523999" y="3424409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4F74DF-CC78-60D0-8D65-F59B5738C8BA}"/>
              </a:ext>
            </a:extLst>
          </p:cNvPr>
          <p:cNvSpPr/>
          <p:nvPr/>
        </p:nvSpPr>
        <p:spPr>
          <a:xfrm>
            <a:off x="807903" y="3424410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5E7871-6B36-54C9-F3D9-ED67B17387B9}"/>
              </a:ext>
            </a:extLst>
          </p:cNvPr>
          <p:cNvSpPr/>
          <p:nvPr/>
        </p:nvSpPr>
        <p:spPr>
          <a:xfrm>
            <a:off x="2212553" y="4149686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845208-778B-FADD-716E-8139F482EEBE}"/>
              </a:ext>
            </a:extLst>
          </p:cNvPr>
          <p:cNvSpPr/>
          <p:nvPr/>
        </p:nvSpPr>
        <p:spPr>
          <a:xfrm>
            <a:off x="1523999" y="4149687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9D1EC9-C489-26FA-5BDF-93E6E6E91616}"/>
              </a:ext>
            </a:extLst>
          </p:cNvPr>
          <p:cNvSpPr/>
          <p:nvPr/>
        </p:nvSpPr>
        <p:spPr>
          <a:xfrm>
            <a:off x="807902" y="4149686"/>
            <a:ext cx="752818" cy="725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상자 92">
            <a:extLst>
              <a:ext uri="{FF2B5EF4-FFF2-40B4-BE49-F238E27FC236}">
                <a16:creationId xmlns:a16="http://schemas.microsoft.com/office/drawing/2014/main" id="{13BD9535-B6E4-F3D6-F183-EE6B5ED355AD}"/>
              </a:ext>
            </a:extLst>
          </p:cNvPr>
          <p:cNvSpPr txBox="1">
            <a:spLocks/>
          </p:cNvSpPr>
          <p:nvPr/>
        </p:nvSpPr>
        <p:spPr>
          <a:xfrm>
            <a:off x="5160177" y="2540900"/>
            <a:ext cx="6679512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 dirty="0" err="1">
                <a:ea typeface="맑은 고딕"/>
              </a:rPr>
              <a:t>Policy는</a:t>
            </a:r>
            <a:r>
              <a:rPr lang="ko-KR" altLang="en-US" sz="1500" dirty="0">
                <a:ea typeface="맑은 고딕"/>
              </a:rPr>
              <a:t> 주로 </a:t>
            </a:r>
            <a:r>
              <a:rPr lang="ko-KR" b="1" dirty="0">
                <a:latin typeface="Malgun Gothic"/>
                <a:ea typeface="Malgun Gothic"/>
              </a:rPr>
              <a:t>π</a:t>
            </a:r>
            <a:r>
              <a:rPr lang="ko-KR" altLang="en-US" sz="1500" dirty="0">
                <a:ea typeface="맑은 고딕"/>
              </a:rPr>
              <a:t>로 표현되며, </a:t>
            </a:r>
            <a:r>
              <a:rPr lang="ko-KR" altLang="en-US" sz="1500" dirty="0" err="1">
                <a:ea typeface="맑은 고딕"/>
              </a:rPr>
              <a:t>Action을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Mapping하는</a:t>
            </a:r>
            <a:r>
              <a:rPr lang="ko-KR" altLang="en-US" sz="1500" dirty="0">
                <a:ea typeface="맑은 고딕"/>
              </a:rPr>
              <a:t> 함수의 개념이다.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AA67344E-00FC-FA52-0424-EEC0A1697895}"/>
              </a:ext>
            </a:extLst>
          </p:cNvPr>
          <p:cNvSpPr/>
          <p:nvPr/>
        </p:nvSpPr>
        <p:spPr>
          <a:xfrm>
            <a:off x="2473376" y="2960557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A007D50-9719-3114-C41E-C58A25280DCC}"/>
              </a:ext>
            </a:extLst>
          </p:cNvPr>
          <p:cNvSpPr/>
          <p:nvPr/>
        </p:nvSpPr>
        <p:spPr>
          <a:xfrm rot="5400000">
            <a:off x="2048654" y="2635770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AB834D27-3CA1-1768-AB47-1406D81827FA}"/>
              </a:ext>
            </a:extLst>
          </p:cNvPr>
          <p:cNvSpPr/>
          <p:nvPr/>
        </p:nvSpPr>
        <p:spPr>
          <a:xfrm rot="-5400000">
            <a:off x="2810654" y="2635770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3D3235C8-386A-3F9F-F6A6-58A0F9CCDFFA}"/>
              </a:ext>
            </a:extLst>
          </p:cNvPr>
          <p:cNvSpPr/>
          <p:nvPr/>
        </p:nvSpPr>
        <p:spPr>
          <a:xfrm rot="10800000">
            <a:off x="2473376" y="2310983"/>
            <a:ext cx="299803" cy="96186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웃는 얼굴 36">
            <a:extLst>
              <a:ext uri="{FF2B5EF4-FFF2-40B4-BE49-F238E27FC236}">
                <a16:creationId xmlns:a16="http://schemas.microsoft.com/office/drawing/2014/main" id="{65528104-218A-CF34-AE7D-49585341DA63}"/>
              </a:ext>
            </a:extLst>
          </p:cNvPr>
          <p:cNvSpPr/>
          <p:nvPr/>
        </p:nvSpPr>
        <p:spPr>
          <a:xfrm>
            <a:off x="2385934" y="2845572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4A3088-1A03-6B68-A6DB-85B316A4257E}"/>
              </a:ext>
            </a:extLst>
          </p:cNvPr>
          <p:cNvSpPr txBox="1"/>
          <p:nvPr/>
        </p:nvSpPr>
        <p:spPr>
          <a:xfrm>
            <a:off x="2312276" y="1996966"/>
            <a:ext cx="6306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ea typeface="맑은 고딕"/>
              </a:rPr>
              <a:t>1/4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91E6AE-F516-80F0-A523-56E6D58B547B}"/>
              </a:ext>
            </a:extLst>
          </p:cNvPr>
          <p:cNvSpPr txBox="1"/>
          <p:nvPr/>
        </p:nvSpPr>
        <p:spPr>
          <a:xfrm>
            <a:off x="3087414" y="2667000"/>
            <a:ext cx="6306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ea typeface="맑은 고딕"/>
              </a:rPr>
              <a:t>1/4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01B4C8-284B-4CAE-338D-252D3F6CBA6B}"/>
              </a:ext>
            </a:extLst>
          </p:cNvPr>
          <p:cNvSpPr txBox="1"/>
          <p:nvPr/>
        </p:nvSpPr>
        <p:spPr>
          <a:xfrm>
            <a:off x="1642242" y="2667000"/>
            <a:ext cx="6306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ea typeface="맑은 고딕"/>
              </a:rPr>
              <a:t>1/4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FE5503-A57A-670A-BBB5-F52E101D752E}"/>
              </a:ext>
            </a:extLst>
          </p:cNvPr>
          <p:cNvSpPr txBox="1"/>
          <p:nvPr/>
        </p:nvSpPr>
        <p:spPr>
          <a:xfrm>
            <a:off x="2338551" y="3875689"/>
            <a:ext cx="6306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ea typeface="맑은 고딕"/>
              </a:rPr>
              <a:t>1/4</a:t>
            </a:r>
          </a:p>
        </p:txBody>
      </p:sp>
      <p:sp>
        <p:nvSpPr>
          <p:cNvPr id="23" name="텍스트 상자 92">
            <a:extLst>
              <a:ext uri="{FF2B5EF4-FFF2-40B4-BE49-F238E27FC236}">
                <a16:creationId xmlns:a16="http://schemas.microsoft.com/office/drawing/2014/main" id="{9EAC5B8F-D860-6E90-7ABD-1A3EA010A828}"/>
              </a:ext>
            </a:extLst>
          </p:cNvPr>
          <p:cNvSpPr txBox="1">
            <a:spLocks/>
          </p:cNvSpPr>
          <p:nvPr/>
        </p:nvSpPr>
        <p:spPr>
          <a:xfrm>
            <a:off x="5162264" y="732398"/>
            <a:ext cx="2337322" cy="40139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en-US" altLang="ko-KR" sz="2000" b="1">
                <a:latin typeface="맑은 고딕"/>
                <a:ea typeface="맑은 고딕"/>
              </a:rPr>
              <a:t>Policy(</a:t>
            </a:r>
            <a:r>
              <a:rPr lang="en-US" altLang="ko-KR" sz="2000" b="1" err="1">
                <a:latin typeface="맑은 고딕"/>
                <a:ea typeface="맑은 고딕"/>
              </a:rPr>
              <a:t>정책</a:t>
            </a:r>
            <a:r>
              <a:rPr lang="en-US" altLang="ko-KR" sz="2000" b="1">
                <a:latin typeface="맑은 고딕"/>
                <a:ea typeface="맑은 고딕"/>
              </a:rPr>
              <a:t>)</a:t>
            </a:r>
            <a:endParaRPr lang="en-US" altLang="ko-KR" sz="2000" b="1">
              <a:ea typeface="맑은 고딕"/>
            </a:endParaRPr>
          </a:p>
        </p:txBody>
      </p:sp>
      <p:pic>
        <p:nvPicPr>
          <p:cNvPr id="25" name="그림 24" descr="폰트, 타이포그래피, 화이트, 서예이(가) 표시된 사진&#10;&#10;자동 생성된 설명">
            <a:extLst>
              <a:ext uri="{FF2B5EF4-FFF2-40B4-BE49-F238E27FC236}">
                <a16:creationId xmlns:a16="http://schemas.microsoft.com/office/drawing/2014/main" id="{9FFC44A3-CF45-0B2A-6F7A-4048873FFC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462" y="557013"/>
            <a:ext cx="3942978" cy="725390"/>
          </a:xfrm>
          <a:prstGeom prst="rect">
            <a:avLst/>
          </a:prstGeom>
          <a:noFill/>
        </p:spPr>
      </p:pic>
      <p:sp>
        <p:nvSpPr>
          <p:cNvPr id="34" name="텍스트 상자 92">
            <a:extLst>
              <a:ext uri="{FF2B5EF4-FFF2-40B4-BE49-F238E27FC236}">
                <a16:creationId xmlns:a16="http://schemas.microsoft.com/office/drawing/2014/main" id="{D65AECD4-3C7E-0E8E-233C-A046480E0DD8}"/>
              </a:ext>
            </a:extLst>
          </p:cNvPr>
          <p:cNvSpPr txBox="1">
            <a:spLocks/>
          </p:cNvSpPr>
          <p:nvPr/>
        </p:nvSpPr>
        <p:spPr>
          <a:xfrm>
            <a:off x="5218700" y="4966639"/>
            <a:ext cx="6679512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 err="1">
                <a:ea typeface="맑은 고딕"/>
              </a:rPr>
              <a:t>Agent가</a:t>
            </a:r>
            <a:r>
              <a:rPr lang="ko-KR" altLang="en-US" sz="1500">
                <a:ea typeface="맑은 고딕"/>
              </a:rPr>
              <a:t> 어떠한 State에 도달했을 때, 그 State에서 수행할 </a:t>
            </a:r>
            <a:r>
              <a:rPr lang="ko-KR" altLang="en-US" sz="1500" err="1">
                <a:ea typeface="맑은 고딕"/>
              </a:rPr>
              <a:t>Action이</a:t>
            </a:r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확률적이라면, 그 </a:t>
            </a:r>
            <a:r>
              <a:rPr lang="ko-KR" altLang="en-US" sz="1500" err="1">
                <a:ea typeface="맑은 고딕"/>
              </a:rPr>
              <a:t>Policy는</a:t>
            </a:r>
            <a:r>
              <a:rPr lang="ko-KR" altLang="en-US" sz="1500">
                <a:ea typeface="맑은 고딕"/>
              </a:rPr>
              <a:t> </a:t>
            </a:r>
            <a:r>
              <a:rPr lang="ko-KR" altLang="en-US" sz="1500" err="1">
                <a:ea typeface="맑은 고딕"/>
              </a:rPr>
              <a:t>Stochastic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Policy이다</a:t>
            </a:r>
            <a:r>
              <a:rPr lang="ko-KR" altLang="en-US" sz="1500">
                <a:ea typeface="맑은 고딕"/>
              </a:rPr>
              <a:t>.</a:t>
            </a:r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 err="1">
                <a:ea typeface="맑은 고딕"/>
              </a:rPr>
              <a:t>FrozenLake에서는</a:t>
            </a:r>
            <a:r>
              <a:rPr lang="ko-KR" altLang="en-US" sz="1500">
                <a:ea typeface="맑은 고딕"/>
              </a:rPr>
              <a:t> </a:t>
            </a:r>
            <a:r>
              <a:rPr lang="ko-KR" altLang="en-US" sz="1500" err="1">
                <a:ea typeface="맑은 고딕"/>
              </a:rPr>
              <a:t>Stochastic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Policy를</a:t>
            </a:r>
            <a:r>
              <a:rPr lang="ko-KR" altLang="en-US" sz="1500">
                <a:ea typeface="맑은 고딕"/>
              </a:rPr>
              <a:t> 사용한다.</a:t>
            </a:r>
          </a:p>
        </p:txBody>
      </p:sp>
      <p:sp>
        <p:nvSpPr>
          <p:cNvPr id="40" name="텍스트 상자 5">
            <a:extLst>
              <a:ext uri="{FF2B5EF4-FFF2-40B4-BE49-F238E27FC236}">
                <a16:creationId xmlns:a16="http://schemas.microsoft.com/office/drawing/2014/main" id="{C271C588-F521-DE0E-A946-40607C2A4CCD}"/>
              </a:ext>
            </a:extLst>
          </p:cNvPr>
          <p:cNvSpPr txBox="1">
            <a:spLocks/>
          </p:cNvSpPr>
          <p:nvPr/>
        </p:nvSpPr>
        <p:spPr>
          <a:xfrm>
            <a:off x="4909990" y="4511841"/>
            <a:ext cx="448945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latinLnBrk="0">
              <a:buFont typeface="Arial"/>
              <a:buChar char="•"/>
            </a:pPr>
            <a:r>
              <a:rPr lang="en-US" altLang="ko-KR" sz="1600" b="1">
                <a:latin typeface="맑은 고딕"/>
                <a:ea typeface="맑은 고딕"/>
              </a:rPr>
              <a:t>Stochastic</a:t>
            </a:r>
            <a:r>
              <a:rPr lang="ko-KR" sz="1600" b="1">
                <a:latin typeface="맑은 고딕"/>
                <a:ea typeface="맑은 고딕"/>
              </a:rPr>
              <a:t> </a:t>
            </a:r>
            <a:r>
              <a:rPr lang="ko-KR" sz="1600" b="1" err="1">
                <a:latin typeface="맑은 고딕"/>
                <a:ea typeface="맑은 고딕"/>
              </a:rPr>
              <a:t>Policy</a:t>
            </a:r>
            <a:endParaRPr lang="ko-KR" altLang="en-US" sz="1600" err="1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99634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텍스트 상자 68"/>
          <p:cNvSpPr txBox="1">
            <a:spLocks/>
          </p:cNvSpPr>
          <p:nvPr/>
        </p:nvSpPr>
        <p:spPr>
          <a:xfrm>
            <a:off x="5144749" y="604833"/>
            <a:ext cx="6380366" cy="13862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/>
            <a:r>
              <a:rPr lang="en-US" altLang="ko-KR" sz="1400" err="1">
                <a:latin typeface="맑은 고딕"/>
                <a:ea typeface="맑은 고딕"/>
              </a:rPr>
              <a:t>Agent가</a:t>
            </a:r>
            <a:r>
              <a:rPr lang="en-US" altLang="ko-KR" sz="1400">
                <a:latin typeface="맑은 고딕"/>
                <a:ea typeface="맑은 고딕"/>
              </a:rPr>
              <a:t> 각 </a:t>
            </a:r>
            <a:r>
              <a:rPr lang="en-US" altLang="ko-KR" sz="1400" err="1">
                <a:latin typeface="맑은 고딕"/>
                <a:ea typeface="맑은 고딕"/>
              </a:rPr>
              <a:t>Cell에서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Policy를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따라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Random한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Action을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수행하고</a:t>
            </a:r>
            <a:r>
              <a:rPr lang="en-US" altLang="ko-KR" sz="1400">
                <a:latin typeface="맑은 고딕"/>
                <a:ea typeface="맑은 고딕"/>
              </a:rPr>
              <a:t>, </a:t>
            </a:r>
            <a:r>
              <a:rPr lang="en-US" altLang="ko-KR" sz="1400" err="1">
                <a:latin typeface="맑은 고딕"/>
                <a:ea typeface="맑은 고딕"/>
              </a:rPr>
              <a:t>이를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통해</a:t>
            </a:r>
            <a:endParaRPr lang="en-US" altLang="ko-KR" sz="1400">
              <a:latin typeface="맑은 고딕"/>
              <a:ea typeface="맑은 고딕"/>
            </a:endParaRPr>
          </a:p>
          <a:p>
            <a:pPr marL="254000" indent="-254000"/>
            <a:r>
              <a:rPr lang="en-US" altLang="ko-KR" sz="1400" err="1">
                <a:latin typeface="맑은 고딕"/>
                <a:ea typeface="맑은 고딕"/>
              </a:rPr>
              <a:t>G까지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도달하는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길을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찾아낸다는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것까지는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알게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되었다</a:t>
            </a:r>
            <a:r>
              <a:rPr lang="en-US" altLang="ko-KR" sz="1400">
                <a:latin typeface="맑은 고딕"/>
                <a:ea typeface="맑은 고딕"/>
              </a:rPr>
              <a:t>.</a:t>
            </a:r>
          </a:p>
          <a:p>
            <a:pPr marL="254000" indent="-254000"/>
            <a:endParaRPr lang="en-US" altLang="ko-KR" sz="1400">
              <a:latin typeface="맑은 고딕" charset="0"/>
              <a:ea typeface="맑은 고딕" charset="0"/>
            </a:endParaRPr>
          </a:p>
          <a:p>
            <a:pPr marL="254000" indent="-254000"/>
            <a:r>
              <a:rPr lang="en-US" altLang="ko-KR" sz="1400" err="1">
                <a:latin typeface="맑은 고딕"/>
                <a:ea typeface="맑은 고딕"/>
              </a:rPr>
              <a:t>그런데</a:t>
            </a:r>
            <a:r>
              <a:rPr lang="en-US" altLang="ko-KR" sz="1400">
                <a:latin typeface="맑은 고딕"/>
                <a:ea typeface="맑은 고딕"/>
              </a:rPr>
              <a:t>, </a:t>
            </a:r>
            <a:r>
              <a:rPr lang="en-US" altLang="ko-KR" sz="1400" err="1">
                <a:latin typeface="맑은 고딕"/>
                <a:ea typeface="맑은 고딕"/>
              </a:rPr>
              <a:t>Agent에게</a:t>
            </a:r>
            <a:r>
              <a:rPr lang="en-US" altLang="ko-KR" sz="1400">
                <a:latin typeface="맑은 고딕"/>
                <a:ea typeface="맑은 고딕"/>
              </a:rPr>
              <a:t> </a:t>
            </a:r>
            <a:r>
              <a:rPr lang="en-US" sz="1400" err="1">
                <a:latin typeface="Malgun Gothic"/>
                <a:ea typeface="Malgun Gothic"/>
              </a:rPr>
              <a:t>어떻게</a:t>
            </a:r>
            <a:r>
              <a:rPr lang="en-US" sz="1400">
                <a:latin typeface="Malgun Gothic"/>
                <a:ea typeface="Malgun Gothic"/>
              </a:rPr>
              <a:t> </a:t>
            </a:r>
            <a:r>
              <a:rPr lang="en-US" sz="1400" err="1">
                <a:latin typeface="Malgun Gothic"/>
                <a:ea typeface="Malgun Gothic"/>
              </a:rPr>
              <a:t>G까지</a:t>
            </a:r>
            <a:r>
              <a:rPr lang="en-US" sz="1400">
                <a:latin typeface="Malgun Gothic"/>
                <a:ea typeface="Malgun Gothic"/>
              </a:rPr>
              <a:t> </a:t>
            </a:r>
            <a:r>
              <a:rPr lang="en-US" sz="1400" err="1">
                <a:latin typeface="Malgun Gothic"/>
                <a:ea typeface="Malgun Gothic"/>
              </a:rPr>
              <a:t>가는</a:t>
            </a:r>
            <a:r>
              <a:rPr lang="en-US" sz="1400">
                <a:latin typeface="Malgun Gothic"/>
                <a:ea typeface="Malgun Gothic"/>
              </a:rPr>
              <a:t> </a:t>
            </a:r>
            <a:r>
              <a:rPr lang="en-US" sz="1400" err="1">
                <a:latin typeface="Malgun Gothic"/>
                <a:ea typeface="Malgun Gothic"/>
              </a:rPr>
              <a:t>길을</a:t>
            </a:r>
            <a:r>
              <a:rPr lang="en-US" sz="1400">
                <a:latin typeface="Malgun Gothic"/>
                <a:ea typeface="Malgun Gothic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학습시킬</a:t>
            </a:r>
            <a:r>
              <a:rPr lang="en-US" sz="1400">
                <a:latin typeface="Malgun Gothic"/>
                <a:ea typeface="Malgun Gothic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것인가?</a:t>
            </a:r>
            <a:endParaRPr lang="en-US" altLang="ko-KR" sz="1400">
              <a:latin typeface="Malgun Gothic"/>
              <a:ea typeface="Malgun Gothic"/>
            </a:endParaRPr>
          </a:p>
          <a:p>
            <a:pPr marL="254000" indent="-254000"/>
            <a:endParaRPr lang="ko-KR" altLang="en-US" sz="1400">
              <a:latin typeface="Malgun Gothic"/>
              <a:ea typeface="Malgun Gothic"/>
            </a:endParaRPr>
          </a:p>
          <a:p>
            <a:pPr marL="254000" indent="-254000"/>
            <a:r>
              <a:rPr lang="ko-KR" altLang="en-US" sz="1400">
                <a:latin typeface="Malgun Gothic"/>
                <a:ea typeface="Malgun Gothic"/>
              </a:rPr>
              <a:t>이것을 알기 위해서는 아직 알아야 할 지식이 몇 가지 더 남았다.</a:t>
            </a:r>
          </a:p>
        </p:txBody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16" name="텍스트 상자 67">
            <a:extLst>
              <a:ext uri="{FF2B5EF4-FFF2-40B4-BE49-F238E27FC236}">
                <a16:creationId xmlns:a16="http://schemas.microsoft.com/office/drawing/2014/main" id="{905B7212-B450-9B83-B866-D0AAA3BCD256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736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27" name="텍스트 상자 67">
            <a:extLst>
              <a:ext uri="{FF2B5EF4-FFF2-40B4-BE49-F238E27FC236}">
                <a16:creationId xmlns:a16="http://schemas.microsoft.com/office/drawing/2014/main" id="{92BE6699-B683-D668-62A4-732904512FC0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" name="텍스트 상자 92">
            <a:extLst>
              <a:ext uri="{FF2B5EF4-FFF2-40B4-BE49-F238E27FC236}">
                <a16:creationId xmlns:a16="http://schemas.microsoft.com/office/drawing/2014/main" id="{C2E7A3D4-ACBD-7949-D2E0-FFEDBC6BE872}"/>
              </a:ext>
            </a:extLst>
          </p:cNvPr>
          <p:cNvSpPr txBox="1">
            <a:spLocks/>
          </p:cNvSpPr>
          <p:nvPr/>
        </p:nvSpPr>
        <p:spPr>
          <a:xfrm>
            <a:off x="5043421" y="1142639"/>
            <a:ext cx="6876580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 err="1">
                <a:latin typeface="맑은 고딕"/>
                <a:ea typeface="맑은 고딕"/>
              </a:rPr>
              <a:t>Return이란</a:t>
            </a:r>
            <a:r>
              <a:rPr lang="ko-KR" altLang="en-US" sz="1500">
                <a:latin typeface="맑은 고딕"/>
                <a:ea typeface="맑은 고딕"/>
              </a:rPr>
              <a:t>, 특정한 Time </a:t>
            </a:r>
            <a:r>
              <a:rPr lang="ko-KR" altLang="en-US" sz="1500" err="1">
                <a:latin typeface="맑은 고딕"/>
                <a:ea typeface="맑은 고딕"/>
              </a:rPr>
              <a:t>Step</a:t>
            </a:r>
            <a:r>
              <a:rPr lang="ko-KR" altLang="en-US" sz="1500">
                <a:latin typeface="맑은 고딕"/>
                <a:ea typeface="맑은 고딕"/>
              </a:rPr>
              <a:t> </a:t>
            </a:r>
            <a:r>
              <a:rPr lang="ko-KR" altLang="en-US" sz="1500" err="1">
                <a:latin typeface="맑은 고딕"/>
                <a:ea typeface="맑은 고딕"/>
              </a:rPr>
              <a:t>t에서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Agent가</a:t>
            </a:r>
            <a:r>
              <a:rPr lang="ko-KR" altLang="en-US" sz="1500">
                <a:latin typeface="맑은 고딕"/>
                <a:ea typeface="맑은 고딕"/>
              </a:rPr>
              <a:t> 미래에 얻을 수 있는 </a:t>
            </a:r>
            <a:r>
              <a:rPr lang="ko-KR" altLang="en-US" sz="1500" err="1">
                <a:latin typeface="맑은 고딕"/>
                <a:ea typeface="맑은 고딕"/>
              </a:rPr>
              <a:t>Reward의</a:t>
            </a:r>
            <a:r>
              <a:rPr lang="ko-KR" altLang="en-US" sz="1500">
                <a:latin typeface="맑은 고딕"/>
                <a:ea typeface="맑은 고딕"/>
              </a:rPr>
              <a:t> 총합이다. 공식으로는 다음과 같이 표현된다.</a:t>
            </a:r>
            <a:endParaRPr lang="ko-KR"/>
          </a:p>
        </p:txBody>
      </p:sp>
      <p:sp>
        <p:nvSpPr>
          <p:cNvPr id="11" name="텍스트 상자 92">
            <a:extLst>
              <a:ext uri="{FF2B5EF4-FFF2-40B4-BE49-F238E27FC236}">
                <a16:creationId xmlns:a16="http://schemas.microsoft.com/office/drawing/2014/main" id="{B12391BC-FB66-C4BA-90BA-50BC160C1261}"/>
              </a:ext>
            </a:extLst>
          </p:cNvPr>
          <p:cNvSpPr txBox="1">
            <a:spLocks/>
          </p:cNvSpPr>
          <p:nvPr/>
        </p:nvSpPr>
        <p:spPr>
          <a:xfrm>
            <a:off x="5045506" y="474301"/>
            <a:ext cx="2337322" cy="40139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en-US" altLang="ko-KR" sz="2000" b="1">
                <a:ea typeface="맑은 고딕"/>
              </a:rPr>
              <a:t>Return(Gt)</a:t>
            </a:r>
          </a:p>
        </p:txBody>
      </p:sp>
      <p:pic>
        <p:nvPicPr>
          <p:cNvPr id="16" name="그림 15" descr="C:/Users/wjdwl/AppData/Roaming/PolarisOffice/ETemp/10380_21630400/fImage122861986334.png">
            <a:extLst>
              <a:ext uri="{FF2B5EF4-FFF2-40B4-BE49-F238E27FC236}">
                <a16:creationId xmlns:a16="http://schemas.microsoft.com/office/drawing/2014/main" id="{1A6CB4D4-EBC1-978B-88B3-A04F001EF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03" y="1614409"/>
            <a:ext cx="6354423" cy="1570902"/>
          </a:xfrm>
          <a:prstGeom prst="rect">
            <a:avLst/>
          </a:prstGeom>
          <a:noFill/>
        </p:spPr>
      </p:pic>
      <p:sp>
        <p:nvSpPr>
          <p:cNvPr id="17" name="텍스트 상자 92">
            <a:extLst>
              <a:ext uri="{FF2B5EF4-FFF2-40B4-BE49-F238E27FC236}">
                <a16:creationId xmlns:a16="http://schemas.microsoft.com/office/drawing/2014/main" id="{F0F021F9-EDBD-A163-33CC-F682C3F15644}"/>
              </a:ext>
            </a:extLst>
          </p:cNvPr>
          <p:cNvSpPr txBox="1">
            <a:spLocks/>
          </p:cNvSpPr>
          <p:nvPr/>
        </p:nvSpPr>
        <p:spPr>
          <a:xfrm>
            <a:off x="5043421" y="3113328"/>
            <a:ext cx="7034235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 err="1">
                <a:latin typeface="맑은 고딕"/>
                <a:ea typeface="맑은 고딕"/>
              </a:rPr>
              <a:t>Return을</a:t>
            </a:r>
            <a:r>
              <a:rPr lang="ko-KR" altLang="en-US" sz="1500">
                <a:latin typeface="맑은 고딕"/>
                <a:ea typeface="맑은 고딕"/>
              </a:rPr>
              <a:t> 이해하기 위하여, 0번 </a:t>
            </a:r>
            <a:r>
              <a:rPr lang="ko-KR" altLang="en-US" sz="1500" err="1">
                <a:latin typeface="맑은 고딕"/>
                <a:ea typeface="맑은 고딕"/>
              </a:rPr>
              <a:t>Cell에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Agent가</a:t>
            </a:r>
            <a:r>
              <a:rPr lang="ko-KR" altLang="en-US" sz="1500">
                <a:latin typeface="맑은 고딕"/>
                <a:ea typeface="맑은 고딕"/>
              </a:rPr>
              <a:t> 있다고 가정하자.</a:t>
            </a:r>
          </a:p>
          <a:p>
            <a:r>
              <a:rPr lang="ko-KR" altLang="en-US" sz="1500">
                <a:latin typeface="맑은 고딕"/>
                <a:ea typeface="맑은 고딕"/>
              </a:rPr>
              <a:t>이 때 </a:t>
            </a:r>
            <a:r>
              <a:rPr lang="ko-KR" altLang="en-US" sz="1500" err="1">
                <a:latin typeface="맑은 고딕"/>
                <a:ea typeface="맑은 고딕"/>
              </a:rPr>
              <a:t>Agent는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Random한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Policy를</a:t>
            </a:r>
            <a:r>
              <a:rPr lang="ko-KR" altLang="en-US" sz="1500">
                <a:latin typeface="맑은 고딕"/>
                <a:ea typeface="맑은 고딕"/>
              </a:rPr>
              <a:t> 따라서 Terminal State에 도달하게 될 것이다.</a:t>
            </a:r>
          </a:p>
          <a:p>
            <a:endParaRPr lang="ko-KR" altLang="en-US" sz="1500">
              <a:latin typeface="맑은 고딕"/>
              <a:ea typeface="맑은 고딕"/>
            </a:endParaRPr>
          </a:p>
          <a:p>
            <a:r>
              <a:rPr lang="ko-KR" altLang="en-US" sz="1500">
                <a:latin typeface="맑은 고딕"/>
                <a:ea typeface="맑은 고딕"/>
              </a:rPr>
              <a:t>이 상황에서 Time </a:t>
            </a:r>
            <a:r>
              <a:rPr lang="ko-KR" altLang="en-US" sz="1500" err="1">
                <a:latin typeface="맑은 고딕"/>
                <a:ea typeface="맑은 고딕"/>
              </a:rPr>
              <a:t>Step</a:t>
            </a:r>
            <a:r>
              <a:rPr lang="ko-KR" altLang="en-US" sz="1500">
                <a:latin typeface="맑은 고딕"/>
                <a:ea typeface="맑은 고딕"/>
              </a:rPr>
              <a:t> 0에서의 </a:t>
            </a:r>
            <a:r>
              <a:rPr lang="ko-KR" altLang="en-US" sz="1500" err="1">
                <a:latin typeface="맑은 고딕"/>
                <a:ea typeface="맑은 고딕"/>
              </a:rPr>
              <a:t>Return은</a:t>
            </a:r>
            <a:r>
              <a:rPr lang="ko-KR" altLang="en-US" sz="1500">
                <a:latin typeface="맑은 고딕"/>
                <a:ea typeface="맑은 고딕"/>
              </a:rPr>
              <a:t> 다음과 같이 표현된다.</a:t>
            </a:r>
          </a:p>
        </p:txBody>
      </p:sp>
      <p:pic>
        <p:nvPicPr>
          <p:cNvPr id="18" name="그림 17" descr="폰트, 친필, 화이트, 텍스트이(가) 표시된 사진&#10;&#10;자동 생성된 설명">
            <a:extLst>
              <a:ext uri="{FF2B5EF4-FFF2-40B4-BE49-F238E27FC236}">
                <a16:creationId xmlns:a16="http://schemas.microsoft.com/office/drawing/2014/main" id="{27837E7D-22EA-C984-BAE6-968EAF031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263" y="4294960"/>
            <a:ext cx="5449615" cy="1023232"/>
          </a:xfrm>
          <a:prstGeom prst="rect">
            <a:avLst/>
          </a:prstGeom>
        </p:spPr>
      </p:pic>
      <p:sp>
        <p:nvSpPr>
          <p:cNvPr id="21" name="웃는 얼굴 20">
            <a:extLst>
              <a:ext uri="{FF2B5EF4-FFF2-40B4-BE49-F238E27FC236}">
                <a16:creationId xmlns:a16="http://schemas.microsoft.com/office/drawing/2014/main" id="{CC82EE75-8304-FB16-ACA5-DBEE12CE08AD}"/>
              </a:ext>
            </a:extLst>
          </p:cNvPr>
          <p:cNvSpPr/>
          <p:nvPr/>
        </p:nvSpPr>
        <p:spPr>
          <a:xfrm>
            <a:off x="940762" y="2109848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상자 92">
            <a:extLst>
              <a:ext uri="{FF2B5EF4-FFF2-40B4-BE49-F238E27FC236}">
                <a16:creationId xmlns:a16="http://schemas.microsoft.com/office/drawing/2014/main" id="{3FBA7310-1295-3379-7A6E-C93B3C5206E7}"/>
              </a:ext>
            </a:extLst>
          </p:cNvPr>
          <p:cNvSpPr txBox="1">
            <a:spLocks/>
          </p:cNvSpPr>
          <p:nvPr/>
        </p:nvSpPr>
        <p:spPr>
          <a:xfrm>
            <a:off x="5043421" y="5409923"/>
            <a:ext cx="7034235" cy="7861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>
                <a:latin typeface="맑은 고딕"/>
                <a:ea typeface="맑은 고딕"/>
              </a:rPr>
              <a:t>결국 강화학습의 목적은 미래에 받을 </a:t>
            </a:r>
            <a:r>
              <a:rPr lang="ko-KR" altLang="en-US" sz="1500" err="1">
                <a:latin typeface="맑은 고딕"/>
                <a:ea typeface="맑은 고딕"/>
              </a:rPr>
              <a:t>Reward의</a:t>
            </a:r>
            <a:r>
              <a:rPr lang="ko-KR" altLang="en-US" sz="1500">
                <a:latin typeface="맑은 고딕"/>
                <a:ea typeface="맑은 고딕"/>
              </a:rPr>
              <a:t> 총합인 </a:t>
            </a:r>
            <a:r>
              <a:rPr lang="ko-KR" altLang="en-US" sz="1500" err="1">
                <a:latin typeface="맑은 고딕"/>
                <a:ea typeface="맑은 고딕"/>
              </a:rPr>
              <a:t>Return을</a:t>
            </a:r>
            <a:r>
              <a:rPr lang="ko-KR" altLang="en-US" sz="1500">
                <a:latin typeface="맑은 고딕"/>
                <a:ea typeface="맑은 고딕"/>
              </a:rPr>
              <a:t> 극대화하는</a:t>
            </a:r>
          </a:p>
          <a:p>
            <a:r>
              <a:rPr lang="ko-KR" altLang="en-US" sz="1500">
                <a:ea typeface="맑은 고딕"/>
              </a:rPr>
              <a:t>것이며, 이는 </a:t>
            </a:r>
            <a:r>
              <a:rPr lang="ko-KR" altLang="en-US" sz="1500" err="1">
                <a:ea typeface="맑은 고딕"/>
              </a:rPr>
              <a:t>Action을</a:t>
            </a:r>
            <a:r>
              <a:rPr lang="ko-KR" altLang="en-US" sz="1500">
                <a:ea typeface="맑은 고딕"/>
              </a:rPr>
              <a:t> 선택할 확률인 </a:t>
            </a:r>
            <a:r>
              <a:rPr lang="ko-KR" altLang="en-US" sz="1500" err="1">
                <a:ea typeface="맑은 고딕"/>
              </a:rPr>
              <a:t>Policy에</a:t>
            </a:r>
            <a:r>
              <a:rPr lang="ko-KR" altLang="en-US" sz="1500">
                <a:ea typeface="맑은 고딕"/>
              </a:rPr>
              <a:t> 따라 정해지기 때문에 현재로서는</a:t>
            </a:r>
          </a:p>
          <a:p>
            <a:r>
              <a:rPr lang="ko-KR" altLang="en-US" sz="1500" err="1">
                <a:ea typeface="맑은 고딕"/>
              </a:rPr>
              <a:t>Return을</a:t>
            </a:r>
            <a:r>
              <a:rPr lang="ko-KR" altLang="en-US" sz="1500">
                <a:ea typeface="맑은 고딕"/>
              </a:rPr>
              <a:t> 극대화하는 </a:t>
            </a:r>
            <a:r>
              <a:rPr lang="ko-KR" altLang="en-US" sz="1500" err="1">
                <a:ea typeface="맑은 고딕"/>
              </a:rPr>
              <a:t>Policy를</a:t>
            </a:r>
            <a:r>
              <a:rPr lang="ko-KR" altLang="en-US" sz="1500">
                <a:ea typeface="맑은 고딕"/>
              </a:rPr>
              <a:t> 찾는 것이 목표가 된다.</a:t>
            </a:r>
          </a:p>
        </p:txBody>
      </p:sp>
    </p:spTree>
    <p:extLst>
      <p:ext uri="{BB962C8B-B14F-4D97-AF65-F5344CB8AC3E}">
        <p14:creationId xmlns:p14="http://schemas.microsoft.com/office/powerpoint/2010/main" val="4190489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27" name="텍스트 상자 67">
            <a:extLst>
              <a:ext uri="{FF2B5EF4-FFF2-40B4-BE49-F238E27FC236}">
                <a16:creationId xmlns:a16="http://schemas.microsoft.com/office/drawing/2014/main" id="{92BE6699-B683-D668-62A4-732904512FC0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18C91A-C7B4-254B-58D4-15C9BFBB0410}"/>
              </a:ext>
            </a:extLst>
          </p:cNvPr>
          <p:cNvSpPr/>
          <p:nvPr/>
        </p:nvSpPr>
        <p:spPr>
          <a:xfrm>
            <a:off x="1182413" y="2285999"/>
            <a:ext cx="1576551" cy="13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웃는 얼굴 20">
            <a:extLst>
              <a:ext uri="{FF2B5EF4-FFF2-40B4-BE49-F238E27FC236}">
                <a16:creationId xmlns:a16="http://schemas.microsoft.com/office/drawing/2014/main" id="{CC82EE75-8304-FB16-ACA5-DBEE12CE08AD}"/>
              </a:ext>
            </a:extLst>
          </p:cNvPr>
          <p:cNvSpPr/>
          <p:nvPr/>
        </p:nvSpPr>
        <p:spPr>
          <a:xfrm>
            <a:off x="940762" y="2109848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4659E7-2FEB-9A4C-446D-C8B456F5F974}"/>
              </a:ext>
            </a:extLst>
          </p:cNvPr>
          <p:cNvSpPr/>
          <p:nvPr/>
        </p:nvSpPr>
        <p:spPr>
          <a:xfrm rot="5400000">
            <a:off x="1523998" y="3389585"/>
            <a:ext cx="2351688" cy="1445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35B4E38-F10B-F1B7-26C3-A03F2B1F9440}"/>
              </a:ext>
            </a:extLst>
          </p:cNvPr>
          <p:cNvSpPr/>
          <p:nvPr/>
        </p:nvSpPr>
        <p:spPr>
          <a:xfrm>
            <a:off x="2627586" y="4512455"/>
            <a:ext cx="880241" cy="2496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상자 92">
            <a:extLst>
              <a:ext uri="{FF2B5EF4-FFF2-40B4-BE49-F238E27FC236}">
                <a16:creationId xmlns:a16="http://schemas.microsoft.com/office/drawing/2014/main" id="{67854418-D104-B476-B3CB-E8AE73B70084}"/>
              </a:ext>
            </a:extLst>
          </p:cNvPr>
          <p:cNvSpPr txBox="1">
            <a:spLocks/>
          </p:cNvSpPr>
          <p:nvPr/>
        </p:nvSpPr>
        <p:spPr>
          <a:xfrm>
            <a:off x="5043421" y="1142639"/>
            <a:ext cx="6876580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 err="1">
                <a:latin typeface="맑은 고딕"/>
                <a:ea typeface="맑은 고딕"/>
              </a:rPr>
              <a:t>Return이란</a:t>
            </a:r>
            <a:r>
              <a:rPr lang="ko-KR" altLang="en-US" sz="1500">
                <a:latin typeface="맑은 고딕"/>
                <a:ea typeface="맑은 고딕"/>
              </a:rPr>
              <a:t>, 특정한 Time </a:t>
            </a:r>
            <a:r>
              <a:rPr lang="ko-KR" altLang="en-US" sz="1500" err="1">
                <a:latin typeface="맑은 고딕"/>
                <a:ea typeface="맑은 고딕"/>
              </a:rPr>
              <a:t>Step</a:t>
            </a:r>
            <a:r>
              <a:rPr lang="ko-KR" altLang="en-US" sz="1500">
                <a:latin typeface="맑은 고딕"/>
                <a:ea typeface="맑은 고딕"/>
              </a:rPr>
              <a:t> </a:t>
            </a:r>
            <a:r>
              <a:rPr lang="ko-KR" altLang="en-US" sz="1500" err="1">
                <a:latin typeface="맑은 고딕"/>
                <a:ea typeface="맑은 고딕"/>
              </a:rPr>
              <a:t>t에서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Agent가</a:t>
            </a:r>
            <a:r>
              <a:rPr lang="ko-KR" altLang="en-US" sz="1500">
                <a:latin typeface="맑은 고딕"/>
                <a:ea typeface="맑은 고딕"/>
              </a:rPr>
              <a:t> 미래에 얻을 수 있는 </a:t>
            </a:r>
            <a:r>
              <a:rPr lang="ko-KR" altLang="en-US" sz="1500" err="1">
                <a:latin typeface="맑은 고딕"/>
                <a:ea typeface="맑은 고딕"/>
              </a:rPr>
              <a:t>Reward의</a:t>
            </a:r>
            <a:r>
              <a:rPr lang="ko-KR" altLang="en-US" sz="1500">
                <a:latin typeface="맑은 고딕"/>
                <a:ea typeface="맑은 고딕"/>
              </a:rPr>
              <a:t> 총합이다. 공식으로는 다음과 같이 표현된다.</a:t>
            </a:r>
            <a:endParaRPr lang="ko-KR"/>
          </a:p>
        </p:txBody>
      </p:sp>
      <p:sp>
        <p:nvSpPr>
          <p:cNvPr id="12" name="텍스트 상자 92">
            <a:extLst>
              <a:ext uri="{FF2B5EF4-FFF2-40B4-BE49-F238E27FC236}">
                <a16:creationId xmlns:a16="http://schemas.microsoft.com/office/drawing/2014/main" id="{0A698A92-6023-31FC-987A-07314CFD8BA5}"/>
              </a:ext>
            </a:extLst>
          </p:cNvPr>
          <p:cNvSpPr txBox="1">
            <a:spLocks/>
          </p:cNvSpPr>
          <p:nvPr/>
        </p:nvSpPr>
        <p:spPr>
          <a:xfrm>
            <a:off x="5045506" y="474301"/>
            <a:ext cx="2337322" cy="40139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en-US" altLang="ko-KR" sz="2000" b="1">
                <a:ea typeface="맑은 고딕"/>
              </a:rPr>
              <a:t>Return(Gt)</a:t>
            </a:r>
          </a:p>
        </p:txBody>
      </p:sp>
      <p:pic>
        <p:nvPicPr>
          <p:cNvPr id="15" name="그림 14" descr="C:/Users/wjdwl/AppData/Roaming/PolarisOffice/ETemp/10380_21630400/fImage122861986334.png">
            <a:extLst>
              <a:ext uri="{FF2B5EF4-FFF2-40B4-BE49-F238E27FC236}">
                <a16:creationId xmlns:a16="http://schemas.microsoft.com/office/drawing/2014/main" id="{528A1FB7-D319-EDB9-DFA1-B613D64485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03" y="1614409"/>
            <a:ext cx="6354423" cy="1570902"/>
          </a:xfrm>
          <a:prstGeom prst="rect">
            <a:avLst/>
          </a:prstGeom>
          <a:noFill/>
        </p:spPr>
      </p:pic>
      <p:sp>
        <p:nvSpPr>
          <p:cNvPr id="20" name="텍스트 상자 92">
            <a:extLst>
              <a:ext uri="{FF2B5EF4-FFF2-40B4-BE49-F238E27FC236}">
                <a16:creationId xmlns:a16="http://schemas.microsoft.com/office/drawing/2014/main" id="{CC7E7084-74ED-31BE-331E-E99C81DFC733}"/>
              </a:ext>
            </a:extLst>
          </p:cNvPr>
          <p:cNvSpPr txBox="1">
            <a:spLocks/>
          </p:cNvSpPr>
          <p:nvPr/>
        </p:nvSpPr>
        <p:spPr>
          <a:xfrm>
            <a:off x="5043421" y="3113328"/>
            <a:ext cx="7034235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 err="1">
                <a:latin typeface="맑은 고딕"/>
                <a:ea typeface="맑은 고딕"/>
              </a:rPr>
              <a:t>Return을</a:t>
            </a:r>
            <a:r>
              <a:rPr lang="ko-KR" altLang="en-US" sz="1500">
                <a:latin typeface="맑은 고딕"/>
                <a:ea typeface="맑은 고딕"/>
              </a:rPr>
              <a:t> 이해하기 위하여, 0번 </a:t>
            </a:r>
            <a:r>
              <a:rPr lang="ko-KR" altLang="en-US" sz="1500" err="1">
                <a:latin typeface="맑은 고딕"/>
                <a:ea typeface="맑은 고딕"/>
              </a:rPr>
              <a:t>Cell에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Agent가</a:t>
            </a:r>
            <a:r>
              <a:rPr lang="ko-KR" altLang="en-US" sz="1500">
                <a:latin typeface="맑은 고딕"/>
                <a:ea typeface="맑은 고딕"/>
              </a:rPr>
              <a:t> 있다고 가정하자.</a:t>
            </a:r>
          </a:p>
          <a:p>
            <a:r>
              <a:rPr lang="ko-KR" altLang="en-US" sz="1500">
                <a:latin typeface="맑은 고딕"/>
                <a:ea typeface="맑은 고딕"/>
              </a:rPr>
              <a:t>이 때 </a:t>
            </a:r>
            <a:r>
              <a:rPr lang="ko-KR" altLang="en-US" sz="1500" err="1">
                <a:latin typeface="맑은 고딕"/>
                <a:ea typeface="맑은 고딕"/>
              </a:rPr>
              <a:t>Agent는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Random한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Policy를</a:t>
            </a:r>
            <a:r>
              <a:rPr lang="ko-KR" altLang="en-US" sz="1500">
                <a:latin typeface="맑은 고딕"/>
                <a:ea typeface="맑은 고딕"/>
              </a:rPr>
              <a:t> 따라서 Terminal State에 도달하게 될 것이다.</a:t>
            </a:r>
          </a:p>
          <a:p>
            <a:endParaRPr lang="ko-KR" altLang="en-US" sz="1500">
              <a:latin typeface="맑은 고딕"/>
              <a:ea typeface="맑은 고딕"/>
            </a:endParaRPr>
          </a:p>
          <a:p>
            <a:r>
              <a:rPr lang="ko-KR" altLang="en-US" sz="1500">
                <a:latin typeface="맑은 고딕"/>
                <a:ea typeface="맑은 고딕"/>
              </a:rPr>
              <a:t>이 상황에서 Time </a:t>
            </a:r>
            <a:r>
              <a:rPr lang="ko-KR" altLang="en-US" sz="1500" err="1">
                <a:latin typeface="맑은 고딕"/>
                <a:ea typeface="맑은 고딕"/>
              </a:rPr>
              <a:t>Step</a:t>
            </a:r>
            <a:r>
              <a:rPr lang="ko-KR" altLang="en-US" sz="1500">
                <a:latin typeface="맑은 고딕"/>
                <a:ea typeface="맑은 고딕"/>
              </a:rPr>
              <a:t> 0에서의 </a:t>
            </a:r>
            <a:r>
              <a:rPr lang="ko-KR" altLang="en-US" sz="1500" err="1">
                <a:latin typeface="맑은 고딕"/>
                <a:ea typeface="맑은 고딕"/>
              </a:rPr>
              <a:t>Return은</a:t>
            </a:r>
            <a:r>
              <a:rPr lang="ko-KR" altLang="en-US" sz="1500">
                <a:latin typeface="맑은 고딕"/>
                <a:ea typeface="맑은 고딕"/>
              </a:rPr>
              <a:t> 다음과 같이 표현된다.</a:t>
            </a:r>
          </a:p>
        </p:txBody>
      </p:sp>
      <p:pic>
        <p:nvPicPr>
          <p:cNvPr id="23" name="그림 22" descr="폰트, 친필, 화이트, 텍스트이(가) 표시된 사진&#10;&#10;자동 생성된 설명">
            <a:extLst>
              <a:ext uri="{FF2B5EF4-FFF2-40B4-BE49-F238E27FC236}">
                <a16:creationId xmlns:a16="http://schemas.microsoft.com/office/drawing/2014/main" id="{6E33B590-DF81-E749-B87A-8CEADC499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263" y="4294960"/>
            <a:ext cx="5449615" cy="1023232"/>
          </a:xfrm>
          <a:prstGeom prst="rect">
            <a:avLst/>
          </a:prstGeom>
        </p:spPr>
      </p:pic>
      <p:sp>
        <p:nvSpPr>
          <p:cNvPr id="25" name="텍스트 상자 92">
            <a:extLst>
              <a:ext uri="{FF2B5EF4-FFF2-40B4-BE49-F238E27FC236}">
                <a16:creationId xmlns:a16="http://schemas.microsoft.com/office/drawing/2014/main" id="{5570E148-8FEB-159D-024D-7D46A09AB834}"/>
              </a:ext>
            </a:extLst>
          </p:cNvPr>
          <p:cNvSpPr txBox="1">
            <a:spLocks/>
          </p:cNvSpPr>
          <p:nvPr/>
        </p:nvSpPr>
        <p:spPr>
          <a:xfrm>
            <a:off x="5043421" y="5409923"/>
            <a:ext cx="7034235" cy="7861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>
                <a:latin typeface="맑은 고딕"/>
                <a:ea typeface="맑은 고딕"/>
              </a:rPr>
              <a:t>결국 강화학습의 목적은 미래에 받을 </a:t>
            </a:r>
            <a:r>
              <a:rPr lang="ko-KR" altLang="en-US" sz="1500" err="1">
                <a:latin typeface="맑은 고딕"/>
                <a:ea typeface="맑은 고딕"/>
              </a:rPr>
              <a:t>Reward의</a:t>
            </a:r>
            <a:r>
              <a:rPr lang="ko-KR" altLang="en-US" sz="1500">
                <a:latin typeface="맑은 고딕"/>
                <a:ea typeface="맑은 고딕"/>
              </a:rPr>
              <a:t> 총합인 </a:t>
            </a:r>
            <a:r>
              <a:rPr lang="ko-KR" altLang="en-US" sz="1500" err="1">
                <a:latin typeface="맑은 고딕"/>
                <a:ea typeface="맑은 고딕"/>
              </a:rPr>
              <a:t>Return을</a:t>
            </a:r>
            <a:r>
              <a:rPr lang="ko-KR" altLang="en-US" sz="1500">
                <a:latin typeface="맑은 고딕"/>
                <a:ea typeface="맑은 고딕"/>
              </a:rPr>
              <a:t> 극대화하는</a:t>
            </a:r>
          </a:p>
          <a:p>
            <a:r>
              <a:rPr lang="ko-KR" altLang="en-US" sz="1500">
                <a:ea typeface="맑은 고딕"/>
              </a:rPr>
              <a:t>것이며, 이는 </a:t>
            </a:r>
            <a:r>
              <a:rPr lang="ko-KR" altLang="en-US" sz="1500" err="1">
                <a:ea typeface="맑은 고딕"/>
              </a:rPr>
              <a:t>Action을</a:t>
            </a:r>
            <a:r>
              <a:rPr lang="ko-KR" altLang="en-US" sz="1500">
                <a:ea typeface="맑은 고딕"/>
              </a:rPr>
              <a:t> 선택할 확률인 </a:t>
            </a:r>
            <a:r>
              <a:rPr lang="ko-KR" altLang="en-US" sz="1500" err="1">
                <a:ea typeface="맑은 고딕"/>
              </a:rPr>
              <a:t>Policy에</a:t>
            </a:r>
            <a:r>
              <a:rPr lang="ko-KR" altLang="en-US" sz="1500">
                <a:ea typeface="맑은 고딕"/>
              </a:rPr>
              <a:t> 따라 정해지기 때문에 현재로서는</a:t>
            </a:r>
          </a:p>
          <a:p>
            <a:r>
              <a:rPr lang="ko-KR" altLang="en-US" sz="1500" err="1">
                <a:ea typeface="맑은 고딕"/>
              </a:rPr>
              <a:t>Return을</a:t>
            </a:r>
            <a:r>
              <a:rPr lang="ko-KR" altLang="en-US" sz="1500">
                <a:ea typeface="맑은 고딕"/>
              </a:rPr>
              <a:t> 극대화하는 </a:t>
            </a:r>
            <a:r>
              <a:rPr lang="ko-KR" altLang="en-US" sz="1500" err="1">
                <a:ea typeface="맑은 고딕"/>
              </a:rPr>
              <a:t>Policy를</a:t>
            </a:r>
            <a:r>
              <a:rPr lang="ko-KR" altLang="en-US" sz="1500">
                <a:ea typeface="맑은 고딕"/>
              </a:rPr>
              <a:t> 찾는 것이 목표가 된다.</a:t>
            </a:r>
          </a:p>
        </p:txBody>
      </p:sp>
    </p:spTree>
    <p:extLst>
      <p:ext uri="{BB962C8B-B14F-4D97-AF65-F5344CB8AC3E}">
        <p14:creationId xmlns:p14="http://schemas.microsoft.com/office/powerpoint/2010/main" val="241298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3" name="텍스트 상자 16"/>
          <p:cNvSpPr txBox="1">
            <a:spLocks/>
          </p:cNvSpPr>
          <p:nvPr/>
        </p:nvSpPr>
        <p:spPr>
          <a:xfrm>
            <a:off x="9139430" y="1223081"/>
            <a:ext cx="242951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600">
                <a:latin typeface="맑은 고딕"/>
                <a:ea typeface="맑은 고딕"/>
              </a:rPr>
              <a:t>1. </a:t>
            </a:r>
            <a:r>
              <a:rPr lang="ko-KR" altLang="en-US" sz="1600" err="1">
                <a:latin typeface="맑은 고딕"/>
                <a:ea typeface="맑은 고딕"/>
              </a:rPr>
              <a:t>강화학습이란</a:t>
            </a:r>
            <a:r>
              <a:rPr lang="ko-KR" altLang="en-US" sz="1600">
                <a:latin typeface="맑은 고딕"/>
                <a:ea typeface="맑은 고딕"/>
              </a:rPr>
              <a:t>?</a:t>
            </a:r>
            <a:endParaRPr lang="ko-KR" sz="16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9140700" y="1979939"/>
            <a:ext cx="3423764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latinLnBrk="0"/>
            <a:r>
              <a:rPr sz="1600">
                <a:latin typeface="맑은 고딕"/>
                <a:ea typeface="맑은 고딕"/>
              </a:rPr>
              <a:t>2. </a:t>
            </a:r>
            <a:r>
              <a:rPr lang="ko-KR" sz="1600">
                <a:latin typeface="맑은 고딕"/>
                <a:ea typeface="맑은 고딕"/>
              </a:rPr>
              <a:t>강화학습</a:t>
            </a:r>
            <a:r>
              <a:rPr sz="1600">
                <a:latin typeface="맑은 고딕"/>
                <a:ea typeface="맑은 고딕"/>
              </a:rPr>
              <a:t> 기본 </a:t>
            </a:r>
            <a:r>
              <a:rPr lang="ko-KR" sz="1600">
                <a:latin typeface="맑은 고딕"/>
                <a:ea typeface="맑은 고딕"/>
              </a:rPr>
              <a:t>이론의 이해</a:t>
            </a:r>
            <a:endParaRPr lang="ko-KR" altLang="en-US" sz="1600">
              <a:latin typeface="맑은 고딕"/>
              <a:ea typeface="맑은 고딕"/>
            </a:endParaRPr>
          </a:p>
        </p:txBody>
      </p:sp>
      <p:sp>
        <p:nvSpPr>
          <p:cNvPr id="7" name="텍스트 상자 21"/>
          <p:cNvSpPr txBox="1">
            <a:spLocks/>
          </p:cNvSpPr>
          <p:nvPr/>
        </p:nvSpPr>
        <p:spPr>
          <a:xfrm>
            <a:off x="9139430" y="2728750"/>
            <a:ext cx="2986551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latinLnBrk="0"/>
            <a:r>
              <a:rPr lang="ko-KR" sz="1600">
                <a:latin typeface="맑은 고딕"/>
                <a:ea typeface="맑은 고딕"/>
              </a:rPr>
              <a:t>3. </a:t>
            </a:r>
            <a:r>
              <a:rPr lang="en-US" altLang="ko-KR" sz="1600">
                <a:latin typeface="맑은 고딕"/>
                <a:ea typeface="맑은 고딕"/>
              </a:rPr>
              <a:t>Markov</a:t>
            </a:r>
            <a:r>
              <a:rPr lang="ko-KR" sz="1600">
                <a:latin typeface="맑은 고딕"/>
                <a:ea typeface="맑은 고딕"/>
              </a:rPr>
              <a:t> </a:t>
            </a:r>
            <a:r>
              <a:rPr lang="en-US" altLang="ko-KR" sz="1600">
                <a:latin typeface="맑은 고딕"/>
                <a:ea typeface="맑은 고딕"/>
              </a:rPr>
              <a:t>Decision Process</a:t>
            </a:r>
            <a:endParaRPr lang="ko-KR" altLang="en-US" sz="1600">
              <a:latin typeface="맑은 고딕"/>
              <a:ea typeface="맑은 고딕"/>
            </a:endParaRPr>
          </a:p>
        </p:txBody>
      </p:sp>
      <p:sp>
        <p:nvSpPr>
          <p:cNvPr id="11" name="텍스트 상자 25"/>
          <p:cNvSpPr txBox="1">
            <a:spLocks/>
          </p:cNvSpPr>
          <p:nvPr/>
        </p:nvSpPr>
        <p:spPr>
          <a:xfrm>
            <a:off x="9148267" y="4015765"/>
            <a:ext cx="2359071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latinLnBrk="0"/>
            <a:r>
              <a:rPr lang="en-US" altLang="ko-KR" sz="1600">
                <a:latin typeface="맑은 고딕"/>
                <a:ea typeface="맑은 고딕"/>
              </a:rPr>
              <a:t>5</a:t>
            </a:r>
            <a:r>
              <a:rPr lang="ko-KR" sz="1600">
                <a:latin typeface="맑은 고딕"/>
                <a:ea typeface="맑은 고딕"/>
              </a:rPr>
              <a:t>. </a:t>
            </a:r>
            <a:r>
              <a:rPr lang="en-US" altLang="ko-KR" sz="1600" err="1">
                <a:latin typeface="맑은 고딕"/>
                <a:ea typeface="맑은 고딕"/>
              </a:rPr>
              <a:t>Finding</a:t>
            </a:r>
            <a:r>
              <a:rPr lang="ko-KR" sz="1600">
                <a:latin typeface="맑은 고딕"/>
                <a:ea typeface="맑은 고딕"/>
              </a:rPr>
              <a:t> </a:t>
            </a:r>
            <a:r>
              <a:rPr lang="en-US" altLang="ko-KR" sz="1600" err="1">
                <a:latin typeface="맑은 고딕"/>
                <a:ea typeface="맑은 고딕"/>
              </a:rPr>
              <a:t>Optimal</a:t>
            </a:r>
            <a:r>
              <a:rPr lang="ko-KR" sz="1600">
                <a:latin typeface="맑은 고딕"/>
                <a:ea typeface="맑은 고딕"/>
              </a:rPr>
              <a:t> Q*</a:t>
            </a:r>
            <a:endParaRPr lang="ko-KR"/>
          </a:p>
        </p:txBody>
      </p:sp>
      <p:sp>
        <p:nvSpPr>
          <p:cNvPr id="19" name="텍스트 상자 10"/>
          <p:cNvSpPr txBox="1">
            <a:spLocks/>
          </p:cNvSpPr>
          <p:nvPr/>
        </p:nvSpPr>
        <p:spPr>
          <a:xfrm>
            <a:off x="9146999" y="4743414"/>
            <a:ext cx="322389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en-US" altLang="ko-KR" sz="1600">
                <a:latin typeface="맑은 고딕"/>
                <a:ea typeface="맑은 고딕"/>
              </a:rPr>
              <a:t>6. Q-Learning</a:t>
            </a:r>
            <a:endParaRPr lang="ko-KR" alt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4613ACA-EF36-7035-58A6-8D22A3CE0FBE}"/>
              </a:ext>
            </a:extLst>
          </p:cNvPr>
          <p:cNvSpPr txBox="1"/>
          <p:nvPr/>
        </p:nvSpPr>
        <p:spPr>
          <a:xfrm>
            <a:off x="525443" y="101211"/>
            <a:ext cx="2569636" cy="804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</a:rPr>
              <a:t>CONTENT</a:t>
            </a:r>
            <a:endParaRPr lang="ko-KR" altLang="en-US" sz="3000" b="1">
              <a:ea typeface="맑은 고딕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231062" y="969512"/>
            <a:ext cx="25725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상자 21">
            <a:extLst>
              <a:ext uri="{FF2B5EF4-FFF2-40B4-BE49-F238E27FC236}">
                <a16:creationId xmlns:a16="http://schemas.microsoft.com/office/drawing/2014/main" id="{AA46588B-A6C1-1740-A2DA-E4F05273D227}"/>
              </a:ext>
            </a:extLst>
          </p:cNvPr>
          <p:cNvSpPr txBox="1">
            <a:spLocks/>
          </p:cNvSpPr>
          <p:nvPr/>
        </p:nvSpPr>
        <p:spPr>
          <a:xfrm>
            <a:off x="9145727" y="3358501"/>
            <a:ext cx="2986551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latinLnBrk="0"/>
            <a:r>
              <a:rPr lang="en-US" altLang="ko-KR" sz="1600">
                <a:latin typeface="맑은 고딕"/>
                <a:ea typeface="맑은 고딕"/>
              </a:rPr>
              <a:t>4. Bellman Equation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27" name="텍스트 상자 67">
            <a:extLst>
              <a:ext uri="{FF2B5EF4-FFF2-40B4-BE49-F238E27FC236}">
                <a16:creationId xmlns:a16="http://schemas.microsoft.com/office/drawing/2014/main" id="{92BE6699-B683-D668-62A4-732904512FC0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18C91A-C7B4-254B-58D4-15C9BFBB0410}"/>
              </a:ext>
            </a:extLst>
          </p:cNvPr>
          <p:cNvSpPr/>
          <p:nvPr/>
        </p:nvSpPr>
        <p:spPr>
          <a:xfrm>
            <a:off x="1182413" y="2285999"/>
            <a:ext cx="1576551" cy="13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웃는 얼굴 20">
            <a:extLst>
              <a:ext uri="{FF2B5EF4-FFF2-40B4-BE49-F238E27FC236}">
                <a16:creationId xmlns:a16="http://schemas.microsoft.com/office/drawing/2014/main" id="{CC82EE75-8304-FB16-ACA5-DBEE12CE08AD}"/>
              </a:ext>
            </a:extLst>
          </p:cNvPr>
          <p:cNvSpPr/>
          <p:nvPr/>
        </p:nvSpPr>
        <p:spPr>
          <a:xfrm>
            <a:off x="940762" y="2109848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4659E7-2FEB-9A4C-446D-C8B456F5F974}"/>
              </a:ext>
            </a:extLst>
          </p:cNvPr>
          <p:cNvSpPr/>
          <p:nvPr/>
        </p:nvSpPr>
        <p:spPr>
          <a:xfrm rot="5400000">
            <a:off x="1523998" y="3389585"/>
            <a:ext cx="2351688" cy="1445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35B4E38-F10B-F1B7-26C3-A03F2B1F9440}"/>
              </a:ext>
            </a:extLst>
          </p:cNvPr>
          <p:cNvSpPr/>
          <p:nvPr/>
        </p:nvSpPr>
        <p:spPr>
          <a:xfrm>
            <a:off x="2627586" y="4512455"/>
            <a:ext cx="880241" cy="2496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상자 92">
            <a:extLst>
              <a:ext uri="{FF2B5EF4-FFF2-40B4-BE49-F238E27FC236}">
                <a16:creationId xmlns:a16="http://schemas.microsoft.com/office/drawing/2014/main" id="{0A698A92-6023-31FC-987A-07314CFD8BA5}"/>
              </a:ext>
            </a:extLst>
          </p:cNvPr>
          <p:cNvSpPr txBox="1">
            <a:spLocks/>
          </p:cNvSpPr>
          <p:nvPr/>
        </p:nvSpPr>
        <p:spPr>
          <a:xfrm>
            <a:off x="5045506" y="474301"/>
            <a:ext cx="2337322" cy="40139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en-US" altLang="ko-KR" sz="2000" b="1">
                <a:ea typeface="맑은 고딕"/>
              </a:rPr>
              <a:t>Return(Gt)</a:t>
            </a:r>
          </a:p>
        </p:txBody>
      </p:sp>
      <p:pic>
        <p:nvPicPr>
          <p:cNvPr id="15" name="그림 14" descr="C:/Users/wjdwl/AppData/Roaming/PolarisOffice/ETemp/10380_21630400/fImage122861986334.png">
            <a:extLst>
              <a:ext uri="{FF2B5EF4-FFF2-40B4-BE49-F238E27FC236}">
                <a16:creationId xmlns:a16="http://schemas.microsoft.com/office/drawing/2014/main" id="{528A1FB7-D319-EDB9-DFA1-B613D64485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971" y="870845"/>
            <a:ext cx="6354423" cy="1570902"/>
          </a:xfrm>
          <a:prstGeom prst="rect">
            <a:avLst/>
          </a:prstGeom>
          <a:noFill/>
        </p:spPr>
      </p:pic>
      <p:sp>
        <p:nvSpPr>
          <p:cNvPr id="20" name="텍스트 상자 92">
            <a:extLst>
              <a:ext uri="{FF2B5EF4-FFF2-40B4-BE49-F238E27FC236}">
                <a16:creationId xmlns:a16="http://schemas.microsoft.com/office/drawing/2014/main" id="{CC7E7084-74ED-31BE-331E-E99C81DFC733}"/>
              </a:ext>
            </a:extLst>
          </p:cNvPr>
          <p:cNvSpPr txBox="1">
            <a:spLocks/>
          </p:cNvSpPr>
          <p:nvPr/>
        </p:nvSpPr>
        <p:spPr>
          <a:xfrm>
            <a:off x="5043421" y="2314457"/>
            <a:ext cx="7034235" cy="217110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 err="1">
                <a:latin typeface="맑은 고딕"/>
                <a:ea typeface="맑은 고딕"/>
              </a:rPr>
              <a:t>Return의</a:t>
            </a:r>
            <a:r>
              <a:rPr lang="ko-KR" altLang="en-US" sz="1500">
                <a:latin typeface="맑은 고딕"/>
                <a:ea typeface="맑은 고딕"/>
              </a:rPr>
              <a:t> 공식에서 </a:t>
            </a:r>
            <a:r>
              <a:rPr lang="ko-KR" sz="1500" b="1" err="1">
                <a:ea typeface="+mn-lt"/>
                <a:cs typeface="+mn-lt"/>
              </a:rPr>
              <a:t>γ</a:t>
            </a:r>
            <a:r>
              <a:rPr lang="ko-KR" altLang="en-US" sz="1500">
                <a:latin typeface="맑은 고딕"/>
                <a:ea typeface="맑은 고딕"/>
              </a:rPr>
              <a:t>(감마)는 </a:t>
            </a:r>
            <a:r>
              <a:rPr lang="ko-KR" altLang="en-US" sz="1500" b="1" err="1">
                <a:latin typeface="맑은 고딕"/>
                <a:ea typeface="맑은 고딕"/>
              </a:rPr>
              <a:t>Discount</a:t>
            </a:r>
            <a:r>
              <a:rPr lang="ko-KR" altLang="en-US" sz="1500" b="1">
                <a:latin typeface="맑은 고딕"/>
                <a:ea typeface="맑은 고딕"/>
              </a:rPr>
              <a:t> </a:t>
            </a:r>
            <a:r>
              <a:rPr lang="ko-KR" altLang="en-US" sz="1500" b="1" err="1">
                <a:latin typeface="맑은 고딕"/>
                <a:ea typeface="맑은 고딕"/>
              </a:rPr>
              <a:t>Factor</a:t>
            </a:r>
            <a:r>
              <a:rPr lang="ko-KR" altLang="en-US" sz="1500">
                <a:latin typeface="맑은 고딕"/>
                <a:ea typeface="맑은 고딕"/>
              </a:rPr>
              <a:t>(</a:t>
            </a:r>
            <a:r>
              <a:rPr lang="ko-KR" altLang="en-US" sz="1500" err="1">
                <a:latin typeface="맑은 고딕"/>
                <a:ea typeface="맑은 고딕"/>
              </a:rPr>
              <a:t>할인률</a:t>
            </a:r>
            <a:r>
              <a:rPr lang="ko-KR" altLang="en-US" sz="1500">
                <a:latin typeface="맑은 고딕"/>
                <a:ea typeface="맑은 고딕"/>
              </a:rPr>
              <a:t>)이라고 하며, 그 역할은 </a:t>
            </a:r>
            <a:br>
              <a:rPr lang="ko-KR" altLang="en-US" sz="1500">
                <a:latin typeface="맑은 고딕"/>
                <a:ea typeface="맑은 고딕"/>
              </a:rPr>
            </a:br>
            <a:r>
              <a:rPr lang="ko-KR" altLang="en-US" sz="1500">
                <a:latin typeface="맑은 고딕"/>
                <a:ea typeface="맑은 고딕"/>
              </a:rPr>
              <a:t>크게 다음 두 가지이다.</a:t>
            </a:r>
            <a:endParaRPr lang="ko-KR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ko-KR" altLang="en-US" sz="1500">
              <a:ea typeface="맑은 고딕"/>
            </a:endParaRPr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1) </a:t>
            </a:r>
            <a:r>
              <a:rPr lang="ko-KR" altLang="en-US" sz="1500" err="1">
                <a:ea typeface="맑은 고딕"/>
              </a:rPr>
              <a:t>Discount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Factor는</a:t>
            </a:r>
            <a:r>
              <a:rPr lang="ko-KR" altLang="en-US" sz="1500">
                <a:ea typeface="맑은 고딕"/>
              </a:rPr>
              <a:t> [0, 1]의 값으로, 미래에 얻을 </a:t>
            </a:r>
            <a:r>
              <a:rPr lang="ko-KR" altLang="en-US" sz="1500" err="1">
                <a:ea typeface="맑은 고딕"/>
              </a:rPr>
              <a:t>Reward에</a:t>
            </a:r>
            <a:r>
              <a:rPr lang="ko-KR" altLang="en-US" sz="1500">
                <a:ea typeface="맑은 고딕"/>
              </a:rPr>
              <a:t> 곱해지면서 </a:t>
            </a:r>
            <a:r>
              <a:rPr lang="ko-KR" altLang="en-US" sz="1500" err="1">
                <a:ea typeface="맑은 고딕"/>
              </a:rPr>
              <a:t>Return을</a:t>
            </a:r>
            <a:r>
              <a:rPr lang="ko-KR" altLang="en-US" sz="1500">
                <a:ea typeface="맑은 고딕"/>
              </a:rPr>
              <a:t> 특정한 값에 수렴하게 만들어 반드시 </a:t>
            </a:r>
            <a:r>
              <a:rPr lang="ko-KR" altLang="en-US" sz="1500" err="1">
                <a:ea typeface="맑은 고딕"/>
              </a:rPr>
              <a:t>Deterministic하게</a:t>
            </a:r>
            <a:r>
              <a:rPr lang="ko-KR" altLang="en-US" sz="1500">
                <a:ea typeface="맑은 고딕"/>
              </a:rPr>
              <a:t> 구할 수 있게 한다.</a:t>
            </a:r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2) 일반적으로 생명체는 미래에 얻을 보상보다 현재에 얻을 수 있는 보상에 집중한다는 욕구에 대한 심리를 반영한다.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84184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8" name="Rect 0">
            <a:extLst>
              <a:ext uri="{FF2B5EF4-FFF2-40B4-BE49-F238E27FC236}">
                <a16:creationId xmlns:a16="http://schemas.microsoft.com/office/drawing/2014/main" id="{BDE3F7C9-1134-0285-5961-D5B4816F7C16}"/>
              </a:ext>
            </a:extLst>
          </p:cNvPr>
          <p:cNvSpPr txBox="1">
            <a:spLocks/>
          </p:cNvSpPr>
          <p:nvPr/>
        </p:nvSpPr>
        <p:spPr>
          <a:xfrm>
            <a:off x="4911261" y="520548"/>
            <a:ext cx="534289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ko-KR" sz="1800" b="1" i="0">
                <a:latin typeface="맑은 고딕"/>
                <a:ea typeface="맑은 고딕"/>
              </a:rPr>
              <a:t>1) </a:t>
            </a:r>
            <a:r>
              <a:rPr lang="ko-KR" sz="1600" b="1" i="0" err="1">
                <a:latin typeface="맑은 고딕"/>
                <a:ea typeface="맑은 고딕"/>
              </a:rPr>
              <a:t>Return</a:t>
            </a:r>
            <a:r>
              <a:rPr lang="ko-KR" sz="1600" b="1" err="1">
                <a:latin typeface="맑은 고딕"/>
                <a:ea typeface="맑은 고딕"/>
              </a:rPr>
              <a:t>은</a:t>
            </a:r>
            <a:r>
              <a:rPr lang="ko-KR" sz="1600" b="1">
                <a:latin typeface="맑은 고딕"/>
                <a:ea typeface="맑은 고딕"/>
              </a:rPr>
              <a:t> </a:t>
            </a:r>
            <a:r>
              <a:rPr lang="en-US" altLang="ko-KR" sz="1600" b="1">
                <a:latin typeface="맑은 고딕"/>
                <a:ea typeface="맑은 고딕"/>
              </a:rPr>
              <a:t>Random</a:t>
            </a:r>
            <a:r>
              <a:rPr lang="ko-KR" sz="1600" b="1">
                <a:latin typeface="맑은 고딕"/>
                <a:ea typeface="맑은 고딕"/>
              </a:rPr>
              <a:t> </a:t>
            </a:r>
            <a:r>
              <a:rPr lang="en-US" altLang="ko-KR" sz="1600" b="1">
                <a:latin typeface="맑은 고딕"/>
                <a:ea typeface="맑은 고딕"/>
              </a:rPr>
              <a:t>Variable</a:t>
            </a:r>
            <a:r>
              <a:rPr lang="ko-KR" sz="1600" b="1">
                <a:latin typeface="맑은 고딕"/>
                <a:ea typeface="맑은 고딕"/>
              </a:rPr>
              <a:t>이다.</a:t>
            </a:r>
            <a:endParaRPr lang="ko-KR" sz="1800" b="1">
              <a:latin typeface="맑은 고딕" charset="0"/>
              <a:ea typeface="맑은 고딕" charset="0"/>
            </a:endParaRPr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D5E6C236-CB1C-E02E-7BF1-6926E0E3D131}"/>
              </a:ext>
            </a:extLst>
          </p:cNvPr>
          <p:cNvSpPr txBox="1">
            <a:spLocks/>
          </p:cNvSpPr>
          <p:nvPr/>
        </p:nvSpPr>
        <p:spPr>
          <a:xfrm>
            <a:off x="5045251" y="4506313"/>
            <a:ext cx="545020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ko-KR" sz="1800" b="1">
                <a:latin typeface="맑은 고딕"/>
                <a:ea typeface="맑은 고딕"/>
              </a:rPr>
              <a:t>2) </a:t>
            </a:r>
            <a:r>
              <a:rPr lang="ko-KR" sz="1600" b="1" err="1">
                <a:latin typeface="맑은 고딕"/>
                <a:ea typeface="맑은 고딕"/>
              </a:rPr>
              <a:t>Return이</a:t>
            </a:r>
            <a:r>
              <a:rPr lang="ko-KR" sz="1600" b="1">
                <a:latin typeface="맑은 고딕"/>
                <a:ea typeface="맑은 고딕"/>
              </a:rPr>
              <a:t> </a:t>
            </a:r>
            <a:r>
              <a:rPr lang="ko-KR" sz="1600" b="1" err="1">
                <a:latin typeface="맑은 고딕"/>
                <a:ea typeface="맑은 고딕"/>
              </a:rPr>
              <a:t>Random</a:t>
            </a:r>
            <a:r>
              <a:rPr lang="ko-KR" sz="1600" b="1">
                <a:latin typeface="맑은 고딕"/>
                <a:ea typeface="맑은 고딕"/>
              </a:rPr>
              <a:t> </a:t>
            </a:r>
            <a:r>
              <a:rPr lang="ko-KR" sz="1600" b="1" err="1">
                <a:latin typeface="맑은 고딕"/>
                <a:ea typeface="맑은 고딕"/>
              </a:rPr>
              <a:t>Variable이면</a:t>
            </a:r>
            <a:r>
              <a:rPr lang="ko-KR" sz="1600" b="1">
                <a:latin typeface="맑은 고딕"/>
                <a:ea typeface="맑은 고딕"/>
              </a:rPr>
              <a:t> 어떤 일이 생길까</a:t>
            </a:r>
            <a:r>
              <a:rPr lang="en-US" altLang="ko-KR" sz="1600" b="1">
                <a:latin typeface="맑은 고딕"/>
                <a:ea typeface="맑은 고딕"/>
              </a:rPr>
              <a:t>?</a:t>
            </a:r>
            <a:endParaRPr lang="ko-KR" sz="1600" b="1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29">
            <a:extLst>
              <a:ext uri="{FF2B5EF4-FFF2-40B4-BE49-F238E27FC236}">
                <a16:creationId xmlns:a16="http://schemas.microsoft.com/office/drawing/2014/main" id="{11AD8203-FA12-1D72-329E-873AEE6A51DD}"/>
              </a:ext>
            </a:extLst>
          </p:cNvPr>
          <p:cNvSpPr txBox="1">
            <a:spLocks/>
          </p:cNvSpPr>
          <p:nvPr/>
        </p:nvSpPr>
        <p:spPr>
          <a:xfrm>
            <a:off x="5243380" y="1030380"/>
            <a:ext cx="6865292" cy="152477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/>
            <a:r>
              <a:rPr lang="ko-KR" sz="1500" b="0" err="1">
                <a:latin typeface="맑은 고딕"/>
                <a:ea typeface="맑은 고딕"/>
              </a:rPr>
              <a:t>Agent는</a:t>
            </a:r>
            <a:r>
              <a:rPr lang="ko-KR" sz="1500" b="0">
                <a:latin typeface="맑은 고딕"/>
                <a:ea typeface="맑은 고딕"/>
              </a:rPr>
              <a:t> 각 State에서 </a:t>
            </a:r>
            <a:r>
              <a:rPr lang="ko-KR" sz="1500" b="0" err="1">
                <a:latin typeface="맑은 고딕"/>
                <a:ea typeface="맑은 고딕"/>
              </a:rPr>
              <a:t>Random한</a:t>
            </a:r>
            <a:r>
              <a:rPr lang="ko-KR" sz="1500" b="0">
                <a:latin typeface="맑은 고딕"/>
                <a:ea typeface="맑은 고딕"/>
              </a:rPr>
              <a:t> </a:t>
            </a:r>
            <a:r>
              <a:rPr lang="ko-KR" sz="1500" b="0" err="1">
                <a:latin typeface="맑은 고딕"/>
                <a:ea typeface="맑은 고딕"/>
              </a:rPr>
              <a:t>Action을</a:t>
            </a:r>
            <a:r>
              <a:rPr lang="ko-KR" sz="1500" b="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수행한다.</a:t>
            </a:r>
            <a:endParaRPr lang="ko-KR" sz="1500">
              <a:latin typeface="Malgun Gothic"/>
              <a:ea typeface="Malgun Gothic"/>
            </a:endParaRPr>
          </a:p>
          <a:p>
            <a:pPr marL="254000" indent="-254000"/>
            <a:endParaRPr lang="ko-KR" altLang="en-US" sz="1500">
              <a:latin typeface="맑은 고딕"/>
              <a:ea typeface="맑은 고딕"/>
            </a:endParaRPr>
          </a:p>
          <a:p>
            <a:pPr marL="254000" indent="-254000"/>
            <a:r>
              <a:rPr lang="ko-KR" sz="1500" err="1">
                <a:latin typeface="Malgun Gothic"/>
                <a:ea typeface="Malgun Gothic"/>
              </a:rPr>
              <a:t>Agent가</a:t>
            </a:r>
            <a:r>
              <a:rPr lang="ko-KR" altLang="en-US" sz="1500">
                <a:latin typeface="Malgun Gothic"/>
                <a:ea typeface="Malgun Gothic"/>
              </a:rPr>
              <a:t> 특정한 </a:t>
            </a:r>
            <a:r>
              <a:rPr lang="ko-KR" sz="1500" err="1">
                <a:latin typeface="Malgun Gothic"/>
                <a:ea typeface="Malgun Gothic"/>
              </a:rPr>
              <a:t>Action을</a:t>
            </a:r>
            <a:r>
              <a:rPr lang="ko-KR" altLang="en-US" sz="1500">
                <a:latin typeface="Malgun Gothic"/>
                <a:ea typeface="Malgun Gothic"/>
              </a:rPr>
              <a:t> </a:t>
            </a:r>
            <a:r>
              <a:rPr lang="ko-KR" sz="1500">
                <a:latin typeface="Malgun Gothic"/>
                <a:ea typeface="Malgun Gothic"/>
              </a:rPr>
              <a:t>수행할 확률을 </a:t>
            </a:r>
            <a:r>
              <a:rPr lang="ko-KR" sz="1500" err="1">
                <a:latin typeface="Malgun Gothic"/>
                <a:ea typeface="Malgun Gothic"/>
              </a:rPr>
              <a:t>Policy</a:t>
            </a:r>
            <a:r>
              <a:rPr lang="ko-KR" sz="1500">
                <a:latin typeface="Malgun Gothic"/>
                <a:ea typeface="Malgun Gothic"/>
              </a:rPr>
              <a:t>(</a:t>
            </a:r>
            <a:r>
              <a:rPr lang="ko-KR" b="1">
                <a:latin typeface="Malgun Gothic"/>
                <a:ea typeface="Malgun Gothic"/>
              </a:rPr>
              <a:t>π</a:t>
            </a:r>
            <a:r>
              <a:rPr lang="ko-KR" sz="1500">
                <a:latin typeface="Malgun Gothic"/>
                <a:ea typeface="Malgun Gothic"/>
              </a:rPr>
              <a:t>)</a:t>
            </a:r>
            <a:r>
              <a:rPr lang="ko-KR" sz="1500" err="1">
                <a:latin typeface="Malgun Gothic"/>
                <a:ea typeface="Malgun Gothic"/>
              </a:rPr>
              <a:t>라고</a:t>
            </a:r>
            <a:r>
              <a:rPr lang="ko-KR" sz="1500">
                <a:latin typeface="Malgun Gothic"/>
                <a:ea typeface="Malgun Gothic"/>
              </a:rPr>
              <a:t> 표현하며, </a:t>
            </a:r>
            <a:r>
              <a:rPr lang="ko-KR" altLang="en-US" sz="1500" err="1">
                <a:latin typeface="Malgun Gothic"/>
                <a:ea typeface="Malgun Gothic"/>
              </a:rPr>
              <a:t>Agent의</a:t>
            </a:r>
            <a:r>
              <a:rPr lang="ko-KR" altLang="en-US" sz="1500">
                <a:latin typeface="Malgun Gothic"/>
                <a:ea typeface="Malgun Gothic"/>
              </a:rPr>
              <a:t> 모</a:t>
            </a:r>
            <a:endParaRPr lang="ko-KR" altLang="en-US">
              <a:latin typeface="맑은 고딕" panose="020F0502020204030204"/>
              <a:ea typeface="맑은 고딕"/>
            </a:endParaRPr>
          </a:p>
          <a:p>
            <a:pPr marL="254000" indent="-254000"/>
            <a:r>
              <a:rPr lang="ko-KR" altLang="en-US" sz="1500">
                <a:latin typeface="Malgun Gothic"/>
                <a:ea typeface="Malgun Gothic"/>
              </a:rPr>
              <a:t>든 행동은 반드시 특정한 </a:t>
            </a:r>
            <a:r>
              <a:rPr lang="ko-KR" altLang="en-US" sz="1500" err="1">
                <a:latin typeface="Malgun Gothic"/>
                <a:ea typeface="Malgun Gothic"/>
              </a:rPr>
              <a:t>Policy</a:t>
            </a:r>
            <a:r>
              <a:rPr lang="ko-KR" altLang="en-US" sz="1500">
                <a:latin typeface="Malgun Gothic"/>
                <a:ea typeface="Malgun Gothic"/>
              </a:rPr>
              <a:t>(확률)에 </a:t>
            </a:r>
            <a:r>
              <a:rPr lang="ko-KR" altLang="en-US" sz="1500" err="1">
                <a:latin typeface="Malgun Gothic"/>
                <a:ea typeface="Malgun Gothic"/>
              </a:rPr>
              <a:t>따라서만</a:t>
            </a:r>
            <a:r>
              <a:rPr lang="ko-KR" altLang="en-US" sz="1500">
                <a:latin typeface="Malgun Gothic"/>
                <a:ea typeface="Malgun Gothic"/>
              </a:rPr>
              <a:t> 수행되므로, </a:t>
            </a:r>
            <a:r>
              <a:rPr lang="ko-KR" altLang="en-US" sz="1500" err="1">
                <a:latin typeface="Malgun Gothic"/>
                <a:ea typeface="Malgun Gothic"/>
              </a:rPr>
              <a:t>Agent가</a:t>
            </a:r>
            <a:r>
              <a:rPr lang="ko-KR" altLang="en-US" sz="1500">
                <a:latin typeface="Malgun Gothic"/>
                <a:ea typeface="Malgun Gothic"/>
              </a:rPr>
              <a:t> 얻는</a:t>
            </a:r>
            <a:r>
              <a:rPr lang="ko-KR" sz="1500">
                <a:latin typeface="Malgun Gothic"/>
                <a:ea typeface="Malgun Gothic"/>
              </a:rPr>
              <a:t> </a:t>
            </a:r>
            <a:endParaRPr lang="ko-KR" altLang="en-US">
              <a:latin typeface="맑은 고딕" panose="020F0502020204030204"/>
              <a:ea typeface="맑은 고딕"/>
            </a:endParaRPr>
          </a:p>
          <a:p>
            <a:pPr marL="254000" indent="-254000"/>
            <a:r>
              <a:rPr lang="en-US" altLang="ko-KR" sz="1500">
                <a:latin typeface="Malgun Gothic"/>
                <a:ea typeface="Malgun Gothic"/>
              </a:rPr>
              <a:t>Reward</a:t>
            </a:r>
            <a:r>
              <a:rPr lang="ko-KR" sz="1500">
                <a:latin typeface="Malgun Gothic"/>
                <a:ea typeface="Malgun Gothic"/>
              </a:rPr>
              <a:t>는</a:t>
            </a:r>
            <a:r>
              <a:rPr lang="ko-KR" altLang="en-US" sz="1500">
                <a:latin typeface="Malgun Gothic"/>
                <a:ea typeface="Malgun Gothic"/>
              </a:rPr>
              <a:t> 일정 확률에 </a:t>
            </a:r>
            <a:r>
              <a:rPr lang="ko-KR" altLang="en-US" sz="1500" err="1">
                <a:latin typeface="Malgun Gothic"/>
                <a:ea typeface="Malgun Gothic"/>
              </a:rPr>
              <a:t>따라서만</a:t>
            </a:r>
            <a:r>
              <a:rPr lang="ko-KR" altLang="en-US" sz="1500">
                <a:latin typeface="Malgun Gothic"/>
                <a:ea typeface="Malgun Gothic"/>
              </a:rPr>
              <a:t> 얻을 수 있기 때문에</a:t>
            </a:r>
            <a:r>
              <a:rPr lang="ko-KR" sz="1500">
                <a:latin typeface="Malgun Gothic"/>
                <a:ea typeface="Malgun Gothic"/>
              </a:rPr>
              <a:t> </a:t>
            </a:r>
            <a:r>
              <a:rPr lang="ko-KR" sz="1500" b="1" u="sng">
                <a:latin typeface="Malgun Gothic"/>
                <a:ea typeface="Malgun Gothic"/>
              </a:rPr>
              <a:t>확률적인 변수</a:t>
            </a:r>
            <a:r>
              <a:rPr lang="ko-KR" sz="1500">
                <a:latin typeface="Malgun Gothic"/>
                <a:ea typeface="Malgun Gothic"/>
              </a:rPr>
              <a:t>가 됨</a:t>
            </a:r>
            <a:endParaRPr lang="ko-KR">
              <a:ea typeface="맑은 고딕"/>
            </a:endParaRPr>
          </a:p>
          <a:p>
            <a:pPr marL="254000" indent="-254000"/>
            <a:endParaRPr lang="ko-KR" altLang="en-US" sz="1500">
              <a:latin typeface="Malgun Gothic"/>
              <a:ea typeface="Malgun Gothic"/>
            </a:endParaRPr>
          </a:p>
        </p:txBody>
      </p:sp>
      <p:sp>
        <p:nvSpPr>
          <p:cNvPr id="23" name="텍스트 상자 32">
            <a:extLst>
              <a:ext uri="{FF2B5EF4-FFF2-40B4-BE49-F238E27FC236}">
                <a16:creationId xmlns:a16="http://schemas.microsoft.com/office/drawing/2014/main" id="{2F3517BF-E4AF-4CBC-1A62-21427EDE7BAB}"/>
              </a:ext>
            </a:extLst>
          </p:cNvPr>
          <p:cNvSpPr txBox="1">
            <a:spLocks/>
          </p:cNvSpPr>
          <p:nvPr/>
        </p:nvSpPr>
        <p:spPr>
          <a:xfrm>
            <a:off x="5371782" y="4955836"/>
            <a:ext cx="5997859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/>
            <a:r>
              <a:rPr lang="ko-KR" sz="1500" b="1" err="1">
                <a:latin typeface="맑은 고딕"/>
                <a:ea typeface="맑은 고딕"/>
              </a:rPr>
              <a:t>Return</a:t>
            </a:r>
            <a:r>
              <a:rPr lang="ko-KR" sz="1500" b="0" err="1">
                <a:latin typeface="맑은 고딕"/>
                <a:ea typeface="맑은 고딕"/>
              </a:rPr>
              <a:t>은</a:t>
            </a:r>
            <a:r>
              <a:rPr lang="ko-KR" sz="1500" b="0">
                <a:latin typeface="맑은 고딕"/>
                <a:ea typeface="맑은 고딕"/>
              </a:rPr>
              <a:t> </a:t>
            </a:r>
            <a:r>
              <a:rPr lang="ko-KR" sz="1500" b="1" u="sng">
                <a:latin typeface="맑은 고딕"/>
                <a:ea typeface="맑은 고딕"/>
              </a:rPr>
              <a:t>확률적인 변수</a:t>
            </a:r>
            <a:r>
              <a:rPr lang="ko-KR" sz="1500" b="0">
                <a:latin typeface="맑은 고딕"/>
                <a:ea typeface="맑은 고딕"/>
              </a:rPr>
              <a:t>이므로, 특정한 State</a:t>
            </a:r>
            <a:r>
              <a:rPr lang="ko-KR" altLang="en-US" sz="1500">
                <a:latin typeface="맑은 고딕"/>
                <a:ea typeface="맑은 고딕"/>
              </a:rPr>
              <a:t> </a:t>
            </a:r>
            <a:r>
              <a:rPr lang="ko-KR" sz="1500" err="1">
                <a:latin typeface="맑은 고딕"/>
                <a:ea typeface="맑은 고딕"/>
              </a:rPr>
              <a:t>St</a:t>
            </a:r>
            <a:r>
              <a:rPr lang="ko-KR" sz="1500" b="0" err="1">
                <a:latin typeface="맑은 고딕"/>
                <a:ea typeface="맑은 고딕"/>
              </a:rPr>
              <a:t>에서</a:t>
            </a:r>
            <a:r>
              <a:rPr lang="ko-KR" sz="1500" b="0">
                <a:latin typeface="맑은 고딕"/>
                <a:ea typeface="맑은 고딕"/>
              </a:rPr>
              <a:t> 얻을 수 있는</a:t>
            </a:r>
            <a:r>
              <a:rPr lang="ko-KR" altLang="en-US" sz="1500">
                <a:latin typeface="맑은 고딕"/>
                <a:ea typeface="맑은 고딕"/>
              </a:rPr>
              <a:t> </a:t>
            </a:r>
            <a:endParaRPr lang="ko-KR" altLang="en-US" sz="1500">
              <a:latin typeface="맑은 고딕" charset="0"/>
              <a:ea typeface="맑은 고딕" charset="0"/>
            </a:endParaRPr>
          </a:p>
          <a:p>
            <a:pPr marL="254000" indent="-254000"/>
            <a:r>
              <a:rPr lang="ko-KR" sz="1500" b="0" err="1">
                <a:latin typeface="맑은 고딕"/>
                <a:ea typeface="맑은 고딕"/>
              </a:rPr>
              <a:t>Return을</a:t>
            </a:r>
            <a:r>
              <a:rPr lang="ko-KR" sz="1500" b="0">
                <a:latin typeface="맑은 고딕"/>
                <a:ea typeface="맑은 고딕"/>
              </a:rPr>
              <a:t> </a:t>
            </a:r>
            <a:r>
              <a:rPr lang="ko-KR" sz="1500">
                <a:latin typeface="맑은 고딕"/>
                <a:ea typeface="맑은 고딕"/>
              </a:rPr>
              <a:t>확정 지을 </a:t>
            </a:r>
            <a:r>
              <a:rPr lang="ko-KR" sz="1500" b="0">
                <a:latin typeface="맑은 고딕"/>
                <a:ea typeface="맑은 고딕"/>
              </a:rPr>
              <a:t>수 </a:t>
            </a:r>
            <a:r>
              <a:rPr lang="ko-KR" sz="1500">
                <a:latin typeface="맑은 고딕"/>
                <a:ea typeface="맑은 고딕"/>
              </a:rPr>
              <a:t>없다는 문제가 존재한다.</a:t>
            </a:r>
            <a:endParaRPr lang="ko-KR" sz="1500" b="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33">
            <a:extLst>
              <a:ext uri="{FF2B5EF4-FFF2-40B4-BE49-F238E27FC236}">
                <a16:creationId xmlns:a16="http://schemas.microsoft.com/office/drawing/2014/main" id="{B4157DD5-43BB-D102-9916-9336F20B3BAB}"/>
              </a:ext>
            </a:extLst>
          </p:cNvPr>
          <p:cNvSpPr txBox="1">
            <a:spLocks/>
          </p:cNvSpPr>
          <p:nvPr/>
        </p:nvSpPr>
        <p:spPr>
          <a:xfrm>
            <a:off x="5374717" y="5695196"/>
            <a:ext cx="4408170" cy="323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algn="l" latinLnBrk="0" hangingPunct="1">
              <a:buFontTx/>
              <a:buNone/>
            </a:pPr>
            <a:r>
              <a:rPr lang="ko-KR" sz="1500" b="1">
                <a:latin typeface="맑은 고딕" charset="0"/>
                <a:ea typeface="맑은 고딕" charset="0"/>
              </a:rPr>
              <a:t>=&gt; </a:t>
            </a:r>
            <a:r>
              <a:rPr lang="ko-KR" sz="1500" b="1" u="sng">
                <a:latin typeface="맑은 고딕" charset="0"/>
                <a:ea typeface="맑은 고딕" charset="0"/>
              </a:rPr>
              <a:t>Return의 기댓값을 계산하여 해결</a:t>
            </a:r>
            <a:endParaRPr lang="ko-KR" altLang="en-US" sz="1500" b="0">
              <a:latin typeface="맑은 고딕" charset="0"/>
              <a:ea typeface="맑은 고딕" charset="0"/>
            </a:endParaRPr>
          </a:p>
        </p:txBody>
      </p:sp>
      <p:sp>
        <p:nvSpPr>
          <p:cNvPr id="30" name="텍스트 상자 34">
            <a:extLst>
              <a:ext uri="{FF2B5EF4-FFF2-40B4-BE49-F238E27FC236}">
                <a16:creationId xmlns:a16="http://schemas.microsoft.com/office/drawing/2014/main" id="{55DDB34B-7771-A5FE-3484-D6DD565EA76D}"/>
              </a:ext>
            </a:extLst>
          </p:cNvPr>
          <p:cNvSpPr txBox="1">
            <a:spLocks/>
          </p:cNvSpPr>
          <p:nvPr/>
        </p:nvSpPr>
        <p:spPr>
          <a:xfrm>
            <a:off x="5240854" y="2394786"/>
            <a:ext cx="6911204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/>
            <a:r>
              <a:rPr lang="ko-KR" sz="1500" b="0">
                <a:latin typeface="맑은 고딕"/>
                <a:ea typeface="맑은 고딕"/>
              </a:rPr>
              <a:t>그러므로 확률적인 변수의 </a:t>
            </a:r>
            <a:r>
              <a:rPr lang="ko-KR" altLang="en-US" sz="1500">
                <a:latin typeface="맑은 고딕"/>
                <a:ea typeface="맑은 고딕"/>
              </a:rPr>
              <a:t>합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sz="1500" b="0" err="1">
                <a:latin typeface="맑은 고딕"/>
                <a:ea typeface="맑은 고딕"/>
              </a:rPr>
              <a:t>Sum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r>
              <a:rPr lang="ko-KR" sz="1500" b="0" err="1">
                <a:latin typeface="맑은 고딕"/>
                <a:ea typeface="맑은 고딕"/>
              </a:rPr>
              <a:t>으로</a:t>
            </a:r>
            <a:r>
              <a:rPr lang="ko-KR" sz="1500" b="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구성되는 </a:t>
            </a:r>
            <a:r>
              <a:rPr lang="ko-KR" sz="1500" b="1" err="1">
                <a:latin typeface="맑은 고딕"/>
                <a:ea typeface="맑은 고딕"/>
              </a:rPr>
              <a:t>Return</a:t>
            </a:r>
            <a:r>
              <a:rPr lang="ko-KR" sz="1500" b="1">
                <a:latin typeface="맑은 고딕"/>
                <a:ea typeface="맑은 고딕"/>
              </a:rPr>
              <a:t>(</a:t>
            </a:r>
            <a:r>
              <a:rPr lang="ko-KR" sz="1500" b="1" err="1">
                <a:latin typeface="맑은 고딕"/>
                <a:ea typeface="맑은 고딕"/>
              </a:rPr>
              <a:t>Gt</a:t>
            </a:r>
            <a:r>
              <a:rPr lang="ko-KR" sz="1500" b="1">
                <a:latin typeface="맑은 고딕"/>
                <a:ea typeface="맑은 고딕"/>
              </a:rPr>
              <a:t>)</a:t>
            </a:r>
            <a:r>
              <a:rPr lang="ko-KR" altLang="en-US" sz="1500">
                <a:latin typeface="맑은 고딕"/>
                <a:ea typeface="맑은 고딕"/>
              </a:rPr>
              <a:t>도</a:t>
            </a:r>
            <a:r>
              <a:rPr lang="ko-KR" altLang="en-US" sz="1500" b="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확률 변수이다.</a:t>
            </a:r>
            <a:endParaRPr lang="ko-KR" sz="1500" b="0">
              <a:latin typeface="맑은 고딕"/>
              <a:ea typeface="맑은 고딕"/>
            </a:endParaRPr>
          </a:p>
        </p:txBody>
      </p:sp>
      <p:sp>
        <p:nvSpPr>
          <p:cNvPr id="34" name="텍스트 상자 67">
            <a:extLst>
              <a:ext uri="{FF2B5EF4-FFF2-40B4-BE49-F238E27FC236}">
                <a16:creationId xmlns:a16="http://schemas.microsoft.com/office/drawing/2014/main" id="{646F85F2-ABE6-1335-14FD-17CB9225DD5D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6" name="그림 35" descr="C:/Users/wjdwl/AppData/Roaming/PolarisOffice/ETemp/10380_21630400/fImage122861986334.png">
            <a:extLst>
              <a:ext uri="{FF2B5EF4-FFF2-40B4-BE49-F238E27FC236}">
                <a16:creationId xmlns:a16="http://schemas.microsoft.com/office/drawing/2014/main" id="{DB7021DB-CF0F-71E8-7532-A0BBF3EB41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765" y="2761328"/>
            <a:ext cx="6354423" cy="15709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6728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8" name="Rect 0">
            <a:extLst>
              <a:ext uri="{FF2B5EF4-FFF2-40B4-BE49-F238E27FC236}">
                <a16:creationId xmlns:a16="http://schemas.microsoft.com/office/drawing/2014/main" id="{BDE3F7C9-1134-0285-5961-D5B4816F7C16}"/>
              </a:ext>
            </a:extLst>
          </p:cNvPr>
          <p:cNvSpPr txBox="1">
            <a:spLocks/>
          </p:cNvSpPr>
          <p:nvPr/>
        </p:nvSpPr>
        <p:spPr>
          <a:xfrm>
            <a:off x="4880158" y="2588834"/>
            <a:ext cx="53428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en-US" altLang="ko-KR" sz="1600" b="1">
                <a:latin typeface="맑은 고딕"/>
                <a:ea typeface="맑은 고딕"/>
              </a:rPr>
              <a:t>State</a:t>
            </a:r>
            <a:r>
              <a:rPr lang="ko-KR" sz="1600" b="1">
                <a:latin typeface="맑은 고딕"/>
                <a:ea typeface="맑은 고딕"/>
              </a:rPr>
              <a:t> </a:t>
            </a:r>
            <a:r>
              <a:rPr lang="en-US" altLang="ko-KR" sz="1600" b="1">
                <a:latin typeface="맑은 고딕"/>
                <a:ea typeface="맑은 고딕"/>
              </a:rPr>
              <a:t>Value</a:t>
            </a:r>
            <a:r>
              <a:rPr lang="ko-KR" altLang="en-US" sz="1600" b="1">
                <a:latin typeface="맑은 고딕"/>
                <a:ea typeface="맑은 고딕"/>
              </a:rPr>
              <a:t> </a:t>
            </a:r>
            <a:r>
              <a:rPr lang="en-US" altLang="ko-KR" sz="1600" b="1">
                <a:latin typeface="맑은 고딕"/>
                <a:ea typeface="맑은 고딕"/>
              </a:rPr>
              <a:t>Function(V) :</a:t>
            </a:r>
            <a:endParaRPr lang="ko-KR" sz="1600" b="1">
              <a:latin typeface="맑은 고딕"/>
              <a:ea typeface="맑은 고딕"/>
            </a:endParaRPr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D5E6C236-CB1C-E02E-7BF1-6926E0E3D131}"/>
              </a:ext>
            </a:extLst>
          </p:cNvPr>
          <p:cNvSpPr txBox="1">
            <a:spLocks/>
          </p:cNvSpPr>
          <p:nvPr/>
        </p:nvSpPr>
        <p:spPr>
          <a:xfrm>
            <a:off x="4893377" y="4766166"/>
            <a:ext cx="545020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en-US" altLang="ko-KR" sz="1600" b="1">
                <a:latin typeface="맑은 고딕"/>
                <a:ea typeface="맑은 고딕"/>
              </a:rPr>
              <a:t>Action</a:t>
            </a:r>
            <a:r>
              <a:rPr lang="ko-KR" sz="1600" b="1">
                <a:latin typeface="맑은 고딕"/>
                <a:ea typeface="맑은 고딕"/>
              </a:rPr>
              <a:t> </a:t>
            </a:r>
            <a:r>
              <a:rPr lang="en-US" altLang="ko-KR" sz="1600" b="1">
                <a:latin typeface="맑은 고딕"/>
                <a:ea typeface="맑은 고딕"/>
              </a:rPr>
              <a:t>Value</a:t>
            </a:r>
            <a:r>
              <a:rPr lang="ko-KR" sz="1600" b="1">
                <a:latin typeface="맑은 고딕"/>
                <a:ea typeface="맑은 고딕"/>
              </a:rPr>
              <a:t> </a:t>
            </a:r>
            <a:r>
              <a:rPr lang="en-US" altLang="ko-KR" sz="1600" b="1">
                <a:latin typeface="맑은 고딕"/>
                <a:ea typeface="맑은 고딕"/>
              </a:rPr>
              <a:t>Function(Q) :</a:t>
            </a:r>
            <a:endParaRPr lang="ko-KR" altLang="en-US" sz="1600" b="1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29">
            <a:extLst>
              <a:ext uri="{FF2B5EF4-FFF2-40B4-BE49-F238E27FC236}">
                <a16:creationId xmlns:a16="http://schemas.microsoft.com/office/drawing/2014/main" id="{11AD8203-FA12-1D72-329E-873AEE6A51DD}"/>
              </a:ext>
            </a:extLst>
          </p:cNvPr>
          <p:cNvSpPr txBox="1">
            <a:spLocks/>
          </p:cNvSpPr>
          <p:nvPr/>
        </p:nvSpPr>
        <p:spPr>
          <a:xfrm>
            <a:off x="5052880" y="3145067"/>
            <a:ext cx="6865292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/>
            <a:r>
              <a:rPr lang="ko-KR" altLang="en-US" sz="1500" dirty="0">
                <a:ea typeface="맑은 고딕"/>
              </a:rPr>
              <a:t>State </a:t>
            </a:r>
            <a:r>
              <a:rPr lang="ko-KR" altLang="en-US" sz="1500" dirty="0" err="1">
                <a:ea typeface="맑은 고딕"/>
              </a:rPr>
              <a:t>St에서</a:t>
            </a:r>
            <a:r>
              <a:rPr lang="ko-KR" altLang="en-US" sz="1500" dirty="0">
                <a:ea typeface="맑은 고딕"/>
              </a:rPr>
              <a:t> 미래에 얻을 수 있는 모든 </a:t>
            </a:r>
            <a:r>
              <a:rPr lang="ko-KR" altLang="en-US" sz="1500" dirty="0" err="1">
                <a:ea typeface="맑은 고딕"/>
              </a:rPr>
              <a:t>Return을</a:t>
            </a:r>
            <a:r>
              <a:rPr lang="ko-KR" altLang="en-US" sz="1500" dirty="0">
                <a:ea typeface="맑은 고딕"/>
              </a:rPr>
              <a:t> 더한 것의 </a:t>
            </a:r>
            <a:r>
              <a:rPr lang="ko-KR" altLang="en-US" sz="1500" dirty="0" err="1">
                <a:ea typeface="맑은 고딕"/>
              </a:rPr>
              <a:t>기댓값이다</a:t>
            </a:r>
            <a:r>
              <a:rPr lang="ko-KR" altLang="en-US" sz="1500" dirty="0">
                <a:ea typeface="맑은 고딕"/>
              </a:rPr>
              <a:t>.</a:t>
            </a:r>
          </a:p>
          <a:p>
            <a:pPr marL="254000" indent="-254000"/>
            <a:r>
              <a:rPr lang="ko-KR" altLang="en-US" sz="1500" dirty="0">
                <a:ea typeface="맑은 고딕"/>
              </a:rPr>
              <a:t>조건부확률로 표현되므로, </a:t>
            </a:r>
            <a:r>
              <a:rPr lang="ko-KR" altLang="en-US" sz="1500" dirty="0" err="1">
                <a:ea typeface="맑은 고딕"/>
              </a:rPr>
              <a:t>St는</a:t>
            </a:r>
            <a:r>
              <a:rPr lang="ko-KR" altLang="en-US" sz="1500" dirty="0">
                <a:ea typeface="맑은 고딕"/>
              </a:rPr>
              <a:t> 정해진 상태에서 </a:t>
            </a:r>
            <a:r>
              <a:rPr lang="ko-KR" altLang="en-US" sz="1500" dirty="0" err="1">
                <a:ea typeface="맑은 고딕"/>
              </a:rPr>
              <a:t>Gt를</a:t>
            </a:r>
            <a:r>
              <a:rPr lang="ko-KR" altLang="en-US" sz="1500" dirty="0">
                <a:ea typeface="맑은 고딕"/>
              </a:rPr>
              <a:t> 구하는 것이다.</a:t>
            </a:r>
          </a:p>
        </p:txBody>
      </p:sp>
      <p:sp>
        <p:nvSpPr>
          <p:cNvPr id="23" name="텍스트 상자 32">
            <a:extLst>
              <a:ext uri="{FF2B5EF4-FFF2-40B4-BE49-F238E27FC236}">
                <a16:creationId xmlns:a16="http://schemas.microsoft.com/office/drawing/2014/main" id="{2F3517BF-E4AF-4CBC-1A62-21427EDE7BAB}"/>
              </a:ext>
            </a:extLst>
          </p:cNvPr>
          <p:cNvSpPr txBox="1">
            <a:spLocks/>
          </p:cNvSpPr>
          <p:nvPr/>
        </p:nvSpPr>
        <p:spPr>
          <a:xfrm>
            <a:off x="5097131" y="5297457"/>
            <a:ext cx="5997859" cy="12477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/>
            <a:r>
              <a:rPr lang="ko-KR" altLang="en-US" sz="1500" dirty="0">
                <a:latin typeface="맑은 고딕"/>
                <a:ea typeface="맑은 고딕"/>
              </a:rPr>
              <a:t>State </a:t>
            </a:r>
            <a:r>
              <a:rPr lang="ko-KR" altLang="en-US" sz="1500" dirty="0" err="1">
                <a:latin typeface="맑은 고딕"/>
                <a:ea typeface="맑은 고딕"/>
              </a:rPr>
              <a:t>St에서</a:t>
            </a:r>
            <a:r>
              <a:rPr lang="ko-KR" altLang="en-US" sz="1500" dirty="0">
                <a:latin typeface="맑은 고딕"/>
                <a:ea typeface="맑은 고딕"/>
              </a:rPr>
              <a:t> 특정한 </a:t>
            </a:r>
            <a:r>
              <a:rPr lang="ko-KR" altLang="en-US" sz="1500" dirty="0" err="1">
                <a:latin typeface="맑은 고딕"/>
                <a:ea typeface="맑은 고딕"/>
              </a:rPr>
              <a:t>Action</a:t>
            </a:r>
            <a:r>
              <a:rPr lang="ko-KR" altLang="en-US" sz="1500" dirty="0">
                <a:latin typeface="맑은 고딕"/>
                <a:ea typeface="맑은 고딕"/>
              </a:rPr>
              <a:t> </a:t>
            </a:r>
            <a:r>
              <a:rPr lang="ko-KR" altLang="en-US" sz="1500" dirty="0" err="1">
                <a:latin typeface="맑은 고딕"/>
                <a:ea typeface="맑은 고딕"/>
              </a:rPr>
              <a:t>At를</a:t>
            </a:r>
            <a:r>
              <a:rPr lang="ko-KR" altLang="en-US" sz="1500" dirty="0">
                <a:latin typeface="맑은 고딕"/>
                <a:ea typeface="맑은 고딕"/>
              </a:rPr>
              <a:t> 수행했을 때 미래에 얻을 수 있는 </a:t>
            </a:r>
            <a:endParaRPr lang="ko-KR" altLang="en-US" sz="1500" dirty="0">
              <a:latin typeface="맑은 고딕" charset="0"/>
              <a:ea typeface="맑은 고딕" charset="0"/>
            </a:endParaRPr>
          </a:p>
          <a:p>
            <a:pPr marL="254000" indent="-254000"/>
            <a:r>
              <a:rPr lang="ko-KR" altLang="en-US" sz="1500" dirty="0">
                <a:latin typeface="맑은 고딕"/>
                <a:ea typeface="맑은 고딕"/>
              </a:rPr>
              <a:t>모든 </a:t>
            </a:r>
            <a:r>
              <a:rPr lang="ko-KR" altLang="en-US" sz="1500" dirty="0" err="1">
                <a:latin typeface="맑은 고딕"/>
                <a:ea typeface="맑은 고딕"/>
              </a:rPr>
              <a:t>Return을</a:t>
            </a:r>
            <a:r>
              <a:rPr lang="ko-KR" altLang="en-US" sz="1500" dirty="0">
                <a:latin typeface="맑은 고딕"/>
                <a:ea typeface="맑은 고딕"/>
              </a:rPr>
              <a:t> 더한 것의 </a:t>
            </a:r>
            <a:r>
              <a:rPr lang="ko-KR" altLang="en-US" sz="1500" dirty="0" err="1">
                <a:latin typeface="맑은 고딕"/>
                <a:ea typeface="맑은 고딕"/>
              </a:rPr>
              <a:t>기댓값이다</a:t>
            </a:r>
            <a:r>
              <a:rPr lang="ko-KR" altLang="en-US" sz="1500" dirty="0">
                <a:latin typeface="맑은 고딕"/>
                <a:ea typeface="맑은 고딕"/>
              </a:rPr>
              <a:t>.</a:t>
            </a:r>
            <a:endParaRPr lang="ko-KR" altLang="en-US" sz="1500">
              <a:latin typeface="맑은 고딕" charset="0"/>
              <a:ea typeface="맑은 고딕" charset="0"/>
            </a:endParaRPr>
          </a:p>
          <a:p>
            <a:pPr marL="254000" indent="-254000"/>
            <a:endParaRPr lang="ko-KR" altLang="en-US" sz="1500" dirty="0">
              <a:latin typeface="맑은 고딕"/>
              <a:ea typeface="맑은 고딕"/>
            </a:endParaRPr>
          </a:p>
          <a:p>
            <a:pPr marL="254000" indent="-254000"/>
            <a:r>
              <a:rPr lang="ko-KR" altLang="en-US" sz="1500" dirty="0">
                <a:latin typeface="맑은 고딕"/>
                <a:ea typeface="맑은 고딕"/>
              </a:rPr>
              <a:t>마찬가지로 조건부확률로 표현되며, </a:t>
            </a:r>
            <a:r>
              <a:rPr lang="ko-KR" altLang="en-US" sz="1500" dirty="0" err="1">
                <a:latin typeface="맑은 고딕"/>
                <a:ea typeface="맑은 고딕"/>
              </a:rPr>
              <a:t>Action을</a:t>
            </a:r>
            <a:r>
              <a:rPr lang="ko-KR" altLang="en-US" sz="1500" dirty="0">
                <a:latin typeface="맑은 고딕"/>
                <a:ea typeface="맑은 고딕"/>
              </a:rPr>
              <a:t> 조건에 추가한다는</a:t>
            </a:r>
          </a:p>
          <a:p>
            <a:pPr marL="254000" indent="-254000"/>
            <a:r>
              <a:rPr lang="ko-KR" altLang="en-US" sz="1500" dirty="0">
                <a:latin typeface="맑은 고딕"/>
                <a:ea typeface="맑은 고딕"/>
              </a:rPr>
              <a:t>차이만 존재한다.</a:t>
            </a:r>
            <a:endParaRPr lang="ko-KR" altLang="en-US" sz="1500" dirty="0"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67">
            <a:extLst>
              <a:ext uri="{FF2B5EF4-FFF2-40B4-BE49-F238E27FC236}">
                <a16:creationId xmlns:a16="http://schemas.microsoft.com/office/drawing/2014/main" id="{646F85F2-ABE6-1335-14FD-17CB9225DD5D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7" name="텍스트 상자 92">
            <a:extLst>
              <a:ext uri="{FF2B5EF4-FFF2-40B4-BE49-F238E27FC236}">
                <a16:creationId xmlns:a16="http://schemas.microsoft.com/office/drawing/2014/main" id="{257D3F15-C186-DF10-9D8C-037B00305D5A}"/>
              </a:ext>
            </a:extLst>
          </p:cNvPr>
          <p:cNvSpPr txBox="1">
            <a:spLocks/>
          </p:cNvSpPr>
          <p:nvPr/>
        </p:nvSpPr>
        <p:spPr>
          <a:xfrm>
            <a:off x="5045506" y="474301"/>
            <a:ext cx="2034078" cy="40139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en-US" altLang="ko-KR" sz="2000" b="1">
                <a:ea typeface="맑은 고딕"/>
              </a:rPr>
              <a:t>Value Function</a:t>
            </a:r>
          </a:p>
        </p:txBody>
      </p:sp>
      <p:sp>
        <p:nvSpPr>
          <p:cNvPr id="11" name="텍스트 상자 29">
            <a:extLst>
              <a:ext uri="{FF2B5EF4-FFF2-40B4-BE49-F238E27FC236}">
                <a16:creationId xmlns:a16="http://schemas.microsoft.com/office/drawing/2014/main" id="{F95BAECD-816B-7C2D-1087-355356BE5BB5}"/>
              </a:ext>
            </a:extLst>
          </p:cNvPr>
          <p:cNvSpPr txBox="1">
            <a:spLocks/>
          </p:cNvSpPr>
          <p:nvPr/>
        </p:nvSpPr>
        <p:spPr>
          <a:xfrm>
            <a:off x="5095645" y="929298"/>
            <a:ext cx="6865292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/>
            <a:r>
              <a:rPr lang="ko-KR" altLang="en-US" sz="1500" err="1">
                <a:latin typeface="맑은 고딕"/>
                <a:ea typeface="맑은 고딕"/>
              </a:rPr>
              <a:t>Value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Function은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Return의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기댓값을</a:t>
            </a:r>
            <a:r>
              <a:rPr lang="ko-KR" altLang="en-US" sz="1500">
                <a:latin typeface="맑은 고딕"/>
                <a:ea typeface="맑은 고딕"/>
              </a:rPr>
              <a:t> 구하는 평가 방법이다.</a:t>
            </a:r>
          </a:p>
          <a:p>
            <a:pPr marL="254000" indent="-254000"/>
            <a:r>
              <a:rPr lang="ko-KR" altLang="en-US" sz="1500">
                <a:latin typeface="맑은 고딕"/>
                <a:ea typeface="맑은 고딕"/>
              </a:rPr>
              <a:t>평가 관점에 따라 두 종류로 나뉜다.</a:t>
            </a:r>
            <a:endParaRPr lang="ko-KR" altLang="en-US" sz="1500">
              <a:ea typeface="맑은 고딕"/>
            </a:endParaRPr>
          </a:p>
        </p:txBody>
      </p:sp>
      <p:pic>
        <p:nvPicPr>
          <p:cNvPr id="13" name="그림 12" descr="폰트, 타이포그래피, 텍스트, 친필이(가) 표시된 사진&#10;&#10;자동 생성된 설명">
            <a:extLst>
              <a:ext uri="{FF2B5EF4-FFF2-40B4-BE49-F238E27FC236}">
                <a16:creationId xmlns:a16="http://schemas.microsoft.com/office/drawing/2014/main" id="{7A051C71-72C8-89FF-B9A1-C3439236A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133" y="2585925"/>
            <a:ext cx="3310812" cy="473171"/>
          </a:xfrm>
          <a:prstGeom prst="rect">
            <a:avLst/>
          </a:prstGeom>
        </p:spPr>
      </p:pic>
      <p:pic>
        <p:nvPicPr>
          <p:cNvPr id="15" name="그림 14" descr="폰트, 친필, 텍스트, 서예이(가) 표시된 사진&#10;&#10;자동 생성된 설명">
            <a:extLst>
              <a:ext uri="{FF2B5EF4-FFF2-40B4-BE49-F238E27FC236}">
                <a16:creationId xmlns:a16="http://schemas.microsoft.com/office/drawing/2014/main" id="{9D0A73B5-2DC4-DC88-3817-B5F2041D7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767" y="4711802"/>
            <a:ext cx="3932854" cy="45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56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8" name="Rect 0">
            <a:extLst>
              <a:ext uri="{FF2B5EF4-FFF2-40B4-BE49-F238E27FC236}">
                <a16:creationId xmlns:a16="http://schemas.microsoft.com/office/drawing/2014/main" id="{BDE3F7C9-1134-0285-5961-D5B4816F7C16}"/>
              </a:ext>
            </a:extLst>
          </p:cNvPr>
          <p:cNvSpPr txBox="1">
            <a:spLocks/>
          </p:cNvSpPr>
          <p:nvPr/>
        </p:nvSpPr>
        <p:spPr>
          <a:xfrm>
            <a:off x="4895709" y="722712"/>
            <a:ext cx="53428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en-US" altLang="ko-KR" sz="1600" b="1">
                <a:latin typeface="맑은 고딕"/>
                <a:ea typeface="맑은 고딕"/>
              </a:rPr>
              <a:t>State</a:t>
            </a:r>
            <a:r>
              <a:rPr lang="ko-KR" sz="1600" b="1">
                <a:latin typeface="맑은 고딕"/>
                <a:ea typeface="맑은 고딕"/>
              </a:rPr>
              <a:t> </a:t>
            </a:r>
            <a:r>
              <a:rPr lang="en-US" altLang="ko-KR" sz="1600" b="1">
                <a:latin typeface="맑은 고딕"/>
                <a:ea typeface="맑은 고딕"/>
              </a:rPr>
              <a:t>Value</a:t>
            </a:r>
            <a:r>
              <a:rPr lang="ko-KR" altLang="en-US" sz="1600" b="1">
                <a:latin typeface="맑은 고딕"/>
                <a:ea typeface="맑은 고딕"/>
              </a:rPr>
              <a:t> </a:t>
            </a:r>
            <a:r>
              <a:rPr lang="en-US" altLang="ko-KR" sz="1600" b="1">
                <a:latin typeface="맑은 고딕"/>
                <a:ea typeface="맑은 고딕"/>
              </a:rPr>
              <a:t>Function(V)</a:t>
            </a:r>
            <a:endParaRPr lang="ko-KR" sz="1600" b="1">
              <a:latin typeface="맑은 고딕"/>
              <a:ea typeface="맑은 고딕"/>
            </a:endParaRPr>
          </a:p>
        </p:txBody>
      </p:sp>
      <p:sp>
        <p:nvSpPr>
          <p:cNvPr id="34" name="텍스트 상자 67">
            <a:extLst>
              <a:ext uri="{FF2B5EF4-FFF2-40B4-BE49-F238E27FC236}">
                <a16:creationId xmlns:a16="http://schemas.microsoft.com/office/drawing/2014/main" id="{646F85F2-ABE6-1335-14FD-17CB9225DD5D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5" name="그림 4" descr="텍스트, 폰트, 친필, 라인이(가) 표시된 사진&#10;&#10;자동 생성된 설명">
            <a:extLst>
              <a:ext uri="{FF2B5EF4-FFF2-40B4-BE49-F238E27FC236}">
                <a16:creationId xmlns:a16="http://schemas.microsoft.com/office/drawing/2014/main" id="{A0A3B36A-B8F5-8DDC-3489-3034F58CE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29" y="1131216"/>
            <a:ext cx="6739812" cy="996760"/>
          </a:xfrm>
          <a:prstGeom prst="rect">
            <a:avLst/>
          </a:prstGeom>
        </p:spPr>
      </p:pic>
      <p:sp>
        <p:nvSpPr>
          <p:cNvPr id="7" name="Rect 0">
            <a:extLst>
              <a:ext uri="{FF2B5EF4-FFF2-40B4-BE49-F238E27FC236}">
                <a16:creationId xmlns:a16="http://schemas.microsoft.com/office/drawing/2014/main" id="{2FB7A059-194E-7170-EBF5-6AF97985A93E}"/>
              </a:ext>
            </a:extLst>
          </p:cNvPr>
          <p:cNvSpPr txBox="1">
            <a:spLocks/>
          </p:cNvSpPr>
          <p:nvPr/>
        </p:nvSpPr>
        <p:spPr>
          <a:xfrm>
            <a:off x="5006373" y="2383598"/>
            <a:ext cx="545020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"/>
              <a:buChar char=""/>
            </a:pPr>
            <a:r>
              <a:rPr lang="ko-KR" altLang="en-US" sz="1600" b="1" err="1">
                <a:latin typeface="맑은 고딕"/>
                <a:ea typeface="맑은 고딕"/>
              </a:rPr>
              <a:t>기댓값</a:t>
            </a:r>
            <a:endParaRPr lang="ko-KR" altLang="en-US" sz="1600" b="1" err="1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32">
            <a:extLst>
              <a:ext uri="{FF2B5EF4-FFF2-40B4-BE49-F238E27FC236}">
                <a16:creationId xmlns:a16="http://schemas.microsoft.com/office/drawing/2014/main" id="{63C94E0B-CC8A-1DC0-1D48-B93B9F6FDAFA}"/>
              </a:ext>
            </a:extLst>
          </p:cNvPr>
          <p:cNvSpPr txBox="1">
            <a:spLocks/>
          </p:cNvSpPr>
          <p:nvPr/>
        </p:nvSpPr>
        <p:spPr>
          <a:xfrm>
            <a:off x="5231821" y="2903101"/>
            <a:ext cx="6394410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/>
            <a:r>
              <a:rPr lang="ko-KR" altLang="en-US" sz="1500" dirty="0" err="1">
                <a:latin typeface="맑은 고딕"/>
                <a:ea typeface="맑은 고딕"/>
              </a:rPr>
              <a:t>기댓값이란</a:t>
            </a:r>
            <a:r>
              <a:rPr lang="ko-KR" altLang="en-US" sz="1500" dirty="0">
                <a:latin typeface="맑은 고딕"/>
                <a:ea typeface="맑은 고딕"/>
              </a:rPr>
              <a:t>, 어떤 확률을 가진 사건을 무한히 반복했을 경우 얻을 수 </a:t>
            </a:r>
            <a:endParaRPr lang="ko-KR" dirty="0"/>
          </a:p>
          <a:p>
            <a:pPr marL="254000" indent="-254000"/>
            <a:r>
              <a:rPr lang="ko-KR" altLang="en-US" sz="1500" dirty="0">
                <a:latin typeface="맑은 고딕"/>
                <a:ea typeface="맑은 고딕"/>
              </a:rPr>
              <a:t>있는 값의 평균을 말한다.</a:t>
            </a:r>
          </a:p>
          <a:p>
            <a:pPr marL="254000" indent="-254000"/>
            <a:endParaRPr lang="ko-KR" altLang="en-US" sz="1500" dirty="0">
              <a:latin typeface="맑은 고딕"/>
              <a:ea typeface="맑은 고딕"/>
            </a:endParaRPr>
          </a:p>
          <a:p>
            <a:pPr marL="254000" indent="-254000"/>
            <a:r>
              <a:rPr lang="ko-KR" altLang="en-US" sz="1500" dirty="0">
                <a:latin typeface="맑은 고딕"/>
                <a:ea typeface="맑은 고딕"/>
              </a:rPr>
              <a:t>(가능한 모든 경우의 수에 대해서 값*확률을 모두 더한 것)</a:t>
            </a:r>
            <a:endParaRPr lang="ko-KR" dirty="0">
              <a:ea typeface="맑은 고딕"/>
            </a:endParaRPr>
          </a:p>
        </p:txBody>
      </p:sp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8E419461-3017-285B-7932-2C65325E0C06}"/>
              </a:ext>
            </a:extLst>
          </p:cNvPr>
          <p:cNvSpPr txBox="1">
            <a:spLocks/>
          </p:cNvSpPr>
          <p:nvPr/>
        </p:nvSpPr>
        <p:spPr>
          <a:xfrm>
            <a:off x="5231821" y="4246856"/>
            <a:ext cx="6741988" cy="19402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 dirty="0">
                <a:ea typeface="맑은 고딕"/>
              </a:rPr>
              <a:t>1) 값</a:t>
            </a:r>
          </a:p>
          <a:p>
            <a:pPr marL="254000" indent="-254000"/>
            <a:r>
              <a:rPr lang="ko-KR" altLang="en-US" sz="1500" err="1">
                <a:ea typeface="맑은 고딕"/>
              </a:rPr>
              <a:t>Return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Gt</a:t>
            </a:r>
            <a:endParaRPr lang="ko-KR" altLang="en-US" sz="1500" dirty="0" err="1">
              <a:ea typeface="맑은 고딕"/>
            </a:endParaRPr>
          </a:p>
          <a:p>
            <a:pPr marL="254000" indent="-254000"/>
            <a:endParaRPr lang="ko-KR" altLang="en-US" sz="1500" dirty="0">
              <a:ea typeface="맑은 고딕"/>
            </a:endParaRPr>
          </a:p>
          <a:p>
            <a:pPr marL="254000" indent="-254000"/>
            <a:r>
              <a:rPr lang="ko-KR" altLang="en-US" sz="1500" dirty="0">
                <a:ea typeface="맑은 고딕"/>
              </a:rPr>
              <a:t>2) 확률</a:t>
            </a:r>
          </a:p>
          <a:p>
            <a:pPr marL="254000" indent="-254000"/>
            <a:r>
              <a:rPr lang="ko-KR" altLang="en-US" sz="1500" dirty="0">
                <a:ea typeface="맑은 고딕"/>
              </a:rPr>
              <a:t>1번에서 얻은 </a:t>
            </a:r>
            <a:r>
              <a:rPr lang="ko-KR" altLang="en-US" sz="1500" dirty="0" err="1">
                <a:ea typeface="맑은 고딕"/>
              </a:rPr>
              <a:t>Gt에</a:t>
            </a:r>
            <a:r>
              <a:rPr lang="ko-KR" altLang="en-US" sz="1500" dirty="0">
                <a:ea typeface="맑은 고딕"/>
              </a:rPr>
              <a:t>, </a:t>
            </a:r>
            <a:r>
              <a:rPr lang="ko-KR" altLang="en-US" sz="1500" dirty="0" err="1">
                <a:ea typeface="맑은 고딕"/>
              </a:rPr>
              <a:t>Gt를</a:t>
            </a:r>
            <a:r>
              <a:rPr lang="ko-KR" altLang="en-US" sz="1500" dirty="0">
                <a:ea typeface="맑은 고딕"/>
              </a:rPr>
              <a:t> 얻을 확률을 곱한다.</a:t>
            </a:r>
          </a:p>
          <a:p>
            <a:pPr marL="254000" indent="-254000"/>
            <a:endParaRPr lang="ko-KR" altLang="en-US" sz="1500" dirty="0">
              <a:ea typeface="맑은 고딕"/>
            </a:endParaRPr>
          </a:p>
          <a:p>
            <a:pPr marL="254000" indent="-254000"/>
            <a:r>
              <a:rPr lang="ko-KR" altLang="en-US" sz="1500" dirty="0">
                <a:ea typeface="맑은 고딕"/>
              </a:rPr>
              <a:t>3) 적분</a:t>
            </a:r>
          </a:p>
          <a:p>
            <a:pPr marL="254000" indent="-254000"/>
            <a:r>
              <a:rPr lang="ko-KR" altLang="en-US" sz="1500" dirty="0" err="1">
                <a:ea typeface="맑은 고딕"/>
              </a:rPr>
              <a:t>St에서</a:t>
            </a:r>
            <a:r>
              <a:rPr lang="ko-KR" altLang="en-US" sz="1500" dirty="0">
                <a:ea typeface="맑은 고딕"/>
              </a:rPr>
              <a:t> 어떤 특정한 </a:t>
            </a:r>
            <a:r>
              <a:rPr lang="ko-KR" altLang="en-US" sz="1500" dirty="0" err="1">
                <a:ea typeface="맑은 고딕"/>
              </a:rPr>
              <a:t>Gt를</a:t>
            </a:r>
            <a:r>
              <a:rPr lang="ko-KR" altLang="en-US" sz="1500" dirty="0">
                <a:ea typeface="맑은 고딕"/>
              </a:rPr>
              <a:t> 얻을 수 있는 모든 경우의 수를 고려하는 것</a:t>
            </a:r>
          </a:p>
        </p:txBody>
      </p:sp>
    </p:spTree>
    <p:extLst>
      <p:ext uri="{BB962C8B-B14F-4D97-AF65-F5344CB8AC3E}">
        <p14:creationId xmlns:p14="http://schemas.microsoft.com/office/powerpoint/2010/main" val="3373216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8" name="Rect 0">
            <a:extLst>
              <a:ext uri="{FF2B5EF4-FFF2-40B4-BE49-F238E27FC236}">
                <a16:creationId xmlns:a16="http://schemas.microsoft.com/office/drawing/2014/main" id="{BDE3F7C9-1134-0285-5961-D5B4816F7C16}"/>
              </a:ext>
            </a:extLst>
          </p:cNvPr>
          <p:cNvSpPr txBox="1">
            <a:spLocks/>
          </p:cNvSpPr>
          <p:nvPr/>
        </p:nvSpPr>
        <p:spPr>
          <a:xfrm>
            <a:off x="4895709" y="722712"/>
            <a:ext cx="53428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en-US" altLang="ko-KR" sz="1600" b="1">
                <a:latin typeface="맑은 고딕"/>
                <a:ea typeface="맑은 고딕"/>
              </a:rPr>
              <a:t>State</a:t>
            </a:r>
            <a:r>
              <a:rPr lang="ko-KR" sz="1600" b="1">
                <a:latin typeface="맑은 고딕"/>
                <a:ea typeface="맑은 고딕"/>
              </a:rPr>
              <a:t> </a:t>
            </a:r>
            <a:r>
              <a:rPr lang="en-US" altLang="ko-KR" sz="1600" b="1">
                <a:latin typeface="맑은 고딕"/>
                <a:ea typeface="맑은 고딕"/>
              </a:rPr>
              <a:t>Value</a:t>
            </a:r>
            <a:r>
              <a:rPr lang="ko-KR" altLang="en-US" sz="1600" b="1">
                <a:latin typeface="맑은 고딕"/>
                <a:ea typeface="맑은 고딕"/>
              </a:rPr>
              <a:t> </a:t>
            </a:r>
            <a:r>
              <a:rPr lang="en-US" altLang="ko-KR" sz="1600" b="1">
                <a:latin typeface="맑은 고딕"/>
                <a:ea typeface="맑은 고딕"/>
              </a:rPr>
              <a:t>Function(V)</a:t>
            </a:r>
            <a:endParaRPr lang="ko-KR" sz="1600" b="1">
              <a:latin typeface="맑은 고딕"/>
              <a:ea typeface="맑은 고딕"/>
            </a:endParaRPr>
          </a:p>
        </p:txBody>
      </p:sp>
      <p:sp>
        <p:nvSpPr>
          <p:cNvPr id="34" name="텍스트 상자 67">
            <a:extLst>
              <a:ext uri="{FF2B5EF4-FFF2-40B4-BE49-F238E27FC236}">
                <a16:creationId xmlns:a16="http://schemas.microsoft.com/office/drawing/2014/main" id="{646F85F2-ABE6-1335-14FD-17CB9225DD5D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5" name="그림 4" descr="텍스트, 폰트, 친필, 라인이(가) 표시된 사진&#10;&#10;자동 생성된 설명">
            <a:extLst>
              <a:ext uri="{FF2B5EF4-FFF2-40B4-BE49-F238E27FC236}">
                <a16:creationId xmlns:a16="http://schemas.microsoft.com/office/drawing/2014/main" id="{A0A3B36A-B8F5-8DDC-3489-3034F58CE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29" y="1118926"/>
            <a:ext cx="6739812" cy="996760"/>
          </a:xfrm>
          <a:prstGeom prst="rect">
            <a:avLst/>
          </a:prstGeom>
        </p:spPr>
      </p:pic>
      <p:sp>
        <p:nvSpPr>
          <p:cNvPr id="7" name="Rect 0">
            <a:extLst>
              <a:ext uri="{FF2B5EF4-FFF2-40B4-BE49-F238E27FC236}">
                <a16:creationId xmlns:a16="http://schemas.microsoft.com/office/drawing/2014/main" id="{2FB7A059-194E-7170-EBF5-6AF97985A93E}"/>
              </a:ext>
            </a:extLst>
          </p:cNvPr>
          <p:cNvSpPr txBox="1">
            <a:spLocks/>
          </p:cNvSpPr>
          <p:nvPr/>
        </p:nvSpPr>
        <p:spPr>
          <a:xfrm>
            <a:off x="5006373" y="2383598"/>
            <a:ext cx="545020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"/>
              <a:buChar char=""/>
            </a:pPr>
            <a:r>
              <a:rPr lang="ko-KR" altLang="en-US" sz="1600" b="1">
                <a:latin typeface="맑은 고딕"/>
                <a:ea typeface="맑은 고딕"/>
              </a:rPr>
              <a:t>0번 </a:t>
            </a:r>
            <a:r>
              <a:rPr lang="ko-KR" altLang="en-US" sz="1600" b="1" err="1">
                <a:latin typeface="맑은 고딕"/>
                <a:ea typeface="맑은 고딕"/>
              </a:rPr>
              <a:t>Cell에서</a:t>
            </a:r>
            <a:r>
              <a:rPr lang="ko-KR" altLang="en-US" sz="1600" b="1">
                <a:latin typeface="맑은 고딕"/>
                <a:ea typeface="맑은 고딕"/>
              </a:rPr>
              <a:t> </a:t>
            </a:r>
            <a:r>
              <a:rPr lang="ko-KR" altLang="en-US" sz="1600" b="1" err="1">
                <a:latin typeface="맑은 고딕"/>
                <a:ea typeface="맑은 고딕"/>
              </a:rPr>
              <a:t>V</a:t>
            </a:r>
            <a:r>
              <a:rPr lang="ko-KR" altLang="en-US" sz="1600" b="1">
                <a:latin typeface="맑은 고딕"/>
                <a:ea typeface="맑은 고딕"/>
              </a:rPr>
              <a:t> 구해보기</a:t>
            </a:r>
            <a:endParaRPr lang="ko-KR" altLang="en-US" sz="1600" b="1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32">
            <a:extLst>
              <a:ext uri="{FF2B5EF4-FFF2-40B4-BE49-F238E27FC236}">
                <a16:creationId xmlns:a16="http://schemas.microsoft.com/office/drawing/2014/main" id="{B484453C-75BA-D8A4-931C-1A386F047458}"/>
              </a:ext>
            </a:extLst>
          </p:cNvPr>
          <p:cNvSpPr txBox="1">
            <a:spLocks/>
          </p:cNvSpPr>
          <p:nvPr/>
        </p:nvSpPr>
        <p:spPr>
          <a:xfrm>
            <a:off x="5231821" y="3778868"/>
            <a:ext cx="6741988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/>
            <a:endParaRPr lang="ko-KR" altLang="en-US" sz="1500">
              <a:latin typeface="맑은 고딕"/>
              <a:ea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F44312-3A7A-1594-CD66-4667335223AA}"/>
              </a:ext>
            </a:extLst>
          </p:cNvPr>
          <p:cNvSpPr/>
          <p:nvPr/>
        </p:nvSpPr>
        <p:spPr>
          <a:xfrm>
            <a:off x="1182413" y="2285999"/>
            <a:ext cx="1576551" cy="13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웃는 얼굴 8">
            <a:extLst>
              <a:ext uri="{FF2B5EF4-FFF2-40B4-BE49-F238E27FC236}">
                <a16:creationId xmlns:a16="http://schemas.microsoft.com/office/drawing/2014/main" id="{4C7AC526-0EE7-AC1B-FC9A-6E6DBEFD4257}"/>
              </a:ext>
            </a:extLst>
          </p:cNvPr>
          <p:cNvSpPr/>
          <p:nvPr/>
        </p:nvSpPr>
        <p:spPr>
          <a:xfrm>
            <a:off x="940762" y="2109848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957B4A-0300-CFAA-E79C-7AD4142882AC}"/>
              </a:ext>
            </a:extLst>
          </p:cNvPr>
          <p:cNvSpPr/>
          <p:nvPr/>
        </p:nvSpPr>
        <p:spPr>
          <a:xfrm rot="5400000">
            <a:off x="1523998" y="3389585"/>
            <a:ext cx="2351688" cy="1445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4B811FB-70F2-6062-BCB2-05D6C67C1E64}"/>
              </a:ext>
            </a:extLst>
          </p:cNvPr>
          <p:cNvSpPr/>
          <p:nvPr/>
        </p:nvSpPr>
        <p:spPr>
          <a:xfrm>
            <a:off x="2627586" y="4512455"/>
            <a:ext cx="880241" cy="2496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777EE7C-4617-C75E-AA55-8794CFE7867E}"/>
              </a:ext>
            </a:extLst>
          </p:cNvPr>
          <p:cNvSpPr/>
          <p:nvPr/>
        </p:nvSpPr>
        <p:spPr>
          <a:xfrm>
            <a:off x="3576053" y="4411577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1</a:t>
            </a:r>
          </a:p>
        </p:txBody>
      </p:sp>
      <p:sp>
        <p:nvSpPr>
          <p:cNvPr id="20" name="텍스트 상자 32">
            <a:extLst>
              <a:ext uri="{FF2B5EF4-FFF2-40B4-BE49-F238E27FC236}">
                <a16:creationId xmlns:a16="http://schemas.microsoft.com/office/drawing/2014/main" id="{7434C5EF-CCFA-5ADC-0F15-309BD2DC6030}"/>
              </a:ext>
            </a:extLst>
          </p:cNvPr>
          <p:cNvSpPr txBox="1">
            <a:spLocks/>
          </p:cNvSpPr>
          <p:nvPr/>
        </p:nvSpPr>
        <p:spPr>
          <a:xfrm>
            <a:off x="5231821" y="2903101"/>
            <a:ext cx="6394410" cy="263277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>
                <a:ea typeface="맑은 고딕"/>
              </a:rPr>
              <a:t>1) 왼쪽 그림에서 주황색으로 표현된 한 번의 </a:t>
            </a:r>
            <a:r>
              <a:rPr lang="ko-KR" altLang="en-US" sz="1500" err="1">
                <a:ea typeface="맑은 고딕"/>
              </a:rPr>
              <a:t>Episode가</a:t>
            </a:r>
            <a:r>
              <a:rPr lang="ko-KR" altLang="en-US" sz="1500">
                <a:ea typeface="맑은 고딕"/>
              </a:rPr>
              <a:t> 존재한다고 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 sz="1500">
                <a:ea typeface="맑은 고딕"/>
              </a:rPr>
              <a:t>할 때, 이때 얻을 수 있는 </a:t>
            </a:r>
            <a:r>
              <a:rPr lang="ko-KR" altLang="en-US" sz="1500" err="1">
                <a:ea typeface="맑은 고딕"/>
              </a:rPr>
              <a:t>Reward의</a:t>
            </a:r>
            <a:r>
              <a:rPr lang="ko-KR" altLang="en-US" sz="1500">
                <a:ea typeface="맑은 고딕"/>
              </a:rPr>
              <a:t> 총합인 </a:t>
            </a:r>
            <a:r>
              <a:rPr lang="ko-KR" altLang="en-US" sz="1500" err="1">
                <a:ea typeface="맑은 고딕"/>
              </a:rPr>
              <a:t>Return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Gt가</a:t>
            </a:r>
            <a:r>
              <a:rPr lang="ko-KR" altLang="en-US" sz="1500">
                <a:ea typeface="맑은 고딕"/>
              </a:rPr>
              <a:t> 존재할 것이다.</a:t>
            </a:r>
            <a:endParaRPr lang="ko-KR">
              <a:ea typeface="맑은 고딕" panose="020B0503020000020004" pitchFamily="34" charset="-127"/>
            </a:endParaRP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2) 또, 녹색으로 표현된 다른 한 번의 </a:t>
            </a:r>
            <a:r>
              <a:rPr lang="ko-KR" altLang="en-US" sz="1500" err="1">
                <a:ea typeface="맑은 고딕"/>
              </a:rPr>
              <a:t>Episode가</a:t>
            </a:r>
            <a:r>
              <a:rPr lang="ko-KR" altLang="en-US" sz="1500">
                <a:ea typeface="맑은 고딕"/>
              </a:rPr>
              <a:t> 존재할 때, 이때 얻을 수 </a:t>
            </a:r>
            <a:endParaRPr lang="ko-KR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있는 </a:t>
            </a:r>
            <a:r>
              <a:rPr lang="ko-KR" altLang="en-US" sz="1500" err="1">
                <a:ea typeface="맑은 고딕"/>
              </a:rPr>
              <a:t>Reward의</a:t>
            </a:r>
            <a:r>
              <a:rPr lang="ko-KR" altLang="en-US" sz="1500">
                <a:ea typeface="맑은 고딕"/>
              </a:rPr>
              <a:t> 총합 </a:t>
            </a:r>
            <a:r>
              <a:rPr lang="ko-KR" altLang="en-US" sz="1500" err="1">
                <a:ea typeface="맑은 고딕"/>
              </a:rPr>
              <a:t>Return</a:t>
            </a:r>
            <a:r>
              <a:rPr lang="ko-KR" altLang="en-US" sz="1500">
                <a:ea typeface="맑은 고딕"/>
              </a:rPr>
              <a:t> </a:t>
            </a:r>
            <a:r>
              <a:rPr lang="ko-KR" altLang="en-US" sz="1500" err="1">
                <a:ea typeface="맑은 고딕"/>
              </a:rPr>
              <a:t>Gt</a:t>
            </a:r>
            <a:r>
              <a:rPr lang="ko-KR" altLang="en-US" sz="1500">
                <a:ea typeface="맑은 고딕"/>
              </a:rPr>
              <a:t> 또한 존재할 것이다.</a:t>
            </a:r>
            <a:endParaRPr lang="ko-KR">
              <a:ea typeface="맑은 고딕" panose="020B0503020000020004" pitchFamily="34" charset="-127"/>
            </a:endParaRP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이와 같이 한 State에서 생길 수 있는 모든 경우의 수에 대해서 </a:t>
            </a:r>
            <a:r>
              <a:rPr lang="ko-KR" altLang="en-US" sz="1500" err="1">
                <a:ea typeface="맑은 고딕"/>
              </a:rPr>
              <a:t>Return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Gt</a:t>
            </a:r>
          </a:p>
          <a:p>
            <a:pPr marL="254000" indent="-254000"/>
            <a:r>
              <a:rPr lang="ko-KR" altLang="en-US" sz="1500" err="1">
                <a:ea typeface="맑은 고딕"/>
              </a:rPr>
              <a:t>를</a:t>
            </a:r>
            <a:r>
              <a:rPr lang="ko-KR" altLang="en-US" sz="1500">
                <a:ea typeface="맑은 고딕"/>
              </a:rPr>
              <a:t> 구하고, 그 </a:t>
            </a:r>
            <a:r>
              <a:rPr lang="ko-KR" altLang="en-US" sz="1500" err="1">
                <a:ea typeface="맑은 고딕"/>
              </a:rPr>
              <a:t>Return을</a:t>
            </a:r>
            <a:r>
              <a:rPr lang="ko-KR" altLang="en-US" sz="1500">
                <a:ea typeface="맑은 고딕"/>
              </a:rPr>
              <a:t> 얻을 확률을 곱한 것을 모두 더하면 </a:t>
            </a:r>
            <a:r>
              <a:rPr lang="ko-KR" altLang="en-US" sz="1500" err="1">
                <a:ea typeface="맑은 고딕"/>
              </a:rPr>
              <a:t>V값이다</a:t>
            </a:r>
            <a:r>
              <a:rPr lang="ko-KR" altLang="en-US" sz="1500">
                <a:ea typeface="맑은 고딕"/>
              </a:rPr>
              <a:t>.</a:t>
            </a: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(</a:t>
            </a:r>
            <a:r>
              <a:rPr lang="ko-KR" altLang="en-US" sz="1300" i="1">
                <a:ea typeface="맑은 고딕"/>
              </a:rPr>
              <a:t>단, 왼쪽에 나온 두 개의 예시가 모든 경우의 수를 포함한 것은 아니다.</a:t>
            </a:r>
            <a:r>
              <a:rPr lang="ko-KR" altLang="en-US" sz="1500">
                <a:ea typeface="맑은 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0673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8" name="Rect 0">
            <a:extLst>
              <a:ext uri="{FF2B5EF4-FFF2-40B4-BE49-F238E27FC236}">
                <a16:creationId xmlns:a16="http://schemas.microsoft.com/office/drawing/2014/main" id="{BDE3F7C9-1134-0285-5961-D5B4816F7C16}"/>
              </a:ext>
            </a:extLst>
          </p:cNvPr>
          <p:cNvSpPr txBox="1">
            <a:spLocks/>
          </p:cNvSpPr>
          <p:nvPr/>
        </p:nvSpPr>
        <p:spPr>
          <a:xfrm>
            <a:off x="4895709" y="722712"/>
            <a:ext cx="53428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en-US" altLang="ko-KR" sz="1600" b="1">
                <a:latin typeface="맑은 고딕"/>
                <a:ea typeface="맑은 고딕"/>
              </a:rPr>
              <a:t>State</a:t>
            </a:r>
            <a:r>
              <a:rPr lang="ko-KR" sz="1600" b="1">
                <a:latin typeface="맑은 고딕"/>
                <a:ea typeface="맑은 고딕"/>
              </a:rPr>
              <a:t> </a:t>
            </a:r>
            <a:r>
              <a:rPr lang="en-US" altLang="ko-KR" sz="1600" b="1">
                <a:latin typeface="맑은 고딕"/>
                <a:ea typeface="맑은 고딕"/>
              </a:rPr>
              <a:t>Value</a:t>
            </a:r>
            <a:r>
              <a:rPr lang="ko-KR" altLang="en-US" sz="1600" b="1">
                <a:latin typeface="맑은 고딕"/>
                <a:ea typeface="맑은 고딕"/>
              </a:rPr>
              <a:t> </a:t>
            </a:r>
            <a:r>
              <a:rPr lang="en-US" altLang="ko-KR" sz="1600" b="1">
                <a:latin typeface="맑은 고딕"/>
                <a:ea typeface="맑은 고딕"/>
              </a:rPr>
              <a:t>Function(V)</a:t>
            </a:r>
            <a:endParaRPr lang="ko-KR" sz="1600" b="1">
              <a:latin typeface="맑은 고딕"/>
              <a:ea typeface="맑은 고딕"/>
            </a:endParaRPr>
          </a:p>
        </p:txBody>
      </p:sp>
      <p:sp>
        <p:nvSpPr>
          <p:cNvPr id="34" name="텍스트 상자 67">
            <a:extLst>
              <a:ext uri="{FF2B5EF4-FFF2-40B4-BE49-F238E27FC236}">
                <a16:creationId xmlns:a16="http://schemas.microsoft.com/office/drawing/2014/main" id="{646F85F2-ABE6-1335-14FD-17CB9225DD5D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5" name="그림 4" descr="텍스트, 폰트, 친필, 라인이(가) 표시된 사진&#10;&#10;자동 생성된 설명">
            <a:extLst>
              <a:ext uri="{FF2B5EF4-FFF2-40B4-BE49-F238E27FC236}">
                <a16:creationId xmlns:a16="http://schemas.microsoft.com/office/drawing/2014/main" id="{A0A3B36A-B8F5-8DDC-3489-3034F58CE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29" y="1118926"/>
            <a:ext cx="6739812" cy="996760"/>
          </a:xfrm>
          <a:prstGeom prst="rect">
            <a:avLst/>
          </a:prstGeom>
        </p:spPr>
      </p:pic>
      <p:sp>
        <p:nvSpPr>
          <p:cNvPr id="7" name="Rect 0">
            <a:extLst>
              <a:ext uri="{FF2B5EF4-FFF2-40B4-BE49-F238E27FC236}">
                <a16:creationId xmlns:a16="http://schemas.microsoft.com/office/drawing/2014/main" id="{2FB7A059-194E-7170-EBF5-6AF97985A93E}"/>
              </a:ext>
            </a:extLst>
          </p:cNvPr>
          <p:cNvSpPr txBox="1">
            <a:spLocks/>
          </p:cNvSpPr>
          <p:nvPr/>
        </p:nvSpPr>
        <p:spPr>
          <a:xfrm>
            <a:off x="5006373" y="2383598"/>
            <a:ext cx="545020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ko-KR" sz="1600" b="1">
                <a:latin typeface="Malgun Gothic"/>
                <a:ea typeface="Malgun Gothic"/>
              </a:rPr>
              <a:t>0번 </a:t>
            </a:r>
            <a:r>
              <a:rPr lang="ko-KR" sz="1600" b="1" err="1">
                <a:latin typeface="Malgun Gothic"/>
                <a:ea typeface="Malgun Gothic"/>
              </a:rPr>
              <a:t>Cell에서</a:t>
            </a:r>
            <a:r>
              <a:rPr lang="ko-KR" sz="1600" b="1">
                <a:latin typeface="Malgun Gothic"/>
                <a:ea typeface="Malgun Gothic"/>
              </a:rPr>
              <a:t> </a:t>
            </a:r>
            <a:r>
              <a:rPr lang="ko-KR" sz="1600" b="1" err="1">
                <a:latin typeface="Malgun Gothic"/>
                <a:ea typeface="Malgun Gothic"/>
              </a:rPr>
              <a:t>V</a:t>
            </a:r>
            <a:r>
              <a:rPr lang="ko-KR" sz="1600" b="1">
                <a:latin typeface="Malgun Gothic"/>
                <a:ea typeface="Malgun Gothic"/>
              </a:rPr>
              <a:t> 구해보기</a:t>
            </a:r>
            <a:endParaRPr lang="ko-KR" sz="1600">
              <a:latin typeface="Malgun Gothic"/>
              <a:ea typeface="Malgun Gothic"/>
            </a:endParaRPr>
          </a:p>
        </p:txBody>
      </p:sp>
      <p:sp>
        <p:nvSpPr>
          <p:cNvPr id="10" name="텍스트 상자 32">
            <a:extLst>
              <a:ext uri="{FF2B5EF4-FFF2-40B4-BE49-F238E27FC236}">
                <a16:creationId xmlns:a16="http://schemas.microsoft.com/office/drawing/2014/main" id="{B484453C-75BA-D8A4-931C-1A386F047458}"/>
              </a:ext>
            </a:extLst>
          </p:cNvPr>
          <p:cNvSpPr txBox="1">
            <a:spLocks/>
          </p:cNvSpPr>
          <p:nvPr/>
        </p:nvSpPr>
        <p:spPr>
          <a:xfrm>
            <a:off x="5231821" y="3778868"/>
            <a:ext cx="6741988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/>
            <a:endParaRPr lang="ko-KR" altLang="en-US" sz="1500">
              <a:latin typeface="맑은 고딕"/>
              <a:ea typeface="맑은 고딕"/>
            </a:endParaRPr>
          </a:p>
        </p:txBody>
      </p:sp>
      <p:sp>
        <p:nvSpPr>
          <p:cNvPr id="11" name="텍스트 상자 32">
            <a:extLst>
              <a:ext uri="{FF2B5EF4-FFF2-40B4-BE49-F238E27FC236}">
                <a16:creationId xmlns:a16="http://schemas.microsoft.com/office/drawing/2014/main" id="{63C94E0B-CC8A-1DC0-1D48-B93B9F6FDAFA}"/>
              </a:ext>
            </a:extLst>
          </p:cNvPr>
          <p:cNvSpPr txBox="1">
            <a:spLocks/>
          </p:cNvSpPr>
          <p:nvPr/>
        </p:nvSpPr>
        <p:spPr>
          <a:xfrm>
            <a:off x="5231821" y="2903101"/>
            <a:ext cx="6394410" cy="263277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>
                <a:ea typeface="맑은 고딕"/>
              </a:rPr>
              <a:t>1) 왼쪽 그림에서 주황색으로 표현된 한 번의 </a:t>
            </a:r>
            <a:r>
              <a:rPr lang="ko-KR" altLang="en-US" sz="1500" err="1">
                <a:ea typeface="맑은 고딕"/>
              </a:rPr>
              <a:t>Episode가</a:t>
            </a:r>
            <a:r>
              <a:rPr lang="ko-KR" altLang="en-US" sz="1500">
                <a:ea typeface="맑은 고딕"/>
              </a:rPr>
              <a:t> 존재한다고 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 sz="1500">
                <a:ea typeface="맑은 고딕"/>
              </a:rPr>
              <a:t>할 때, 이때 얻을 수 있는 </a:t>
            </a:r>
            <a:r>
              <a:rPr lang="ko-KR" altLang="en-US" sz="1500" err="1">
                <a:ea typeface="맑은 고딕"/>
              </a:rPr>
              <a:t>Reward의</a:t>
            </a:r>
            <a:r>
              <a:rPr lang="ko-KR" altLang="en-US" sz="1500">
                <a:ea typeface="맑은 고딕"/>
              </a:rPr>
              <a:t> 총합인 </a:t>
            </a:r>
            <a:r>
              <a:rPr lang="ko-KR" altLang="en-US" sz="1500" err="1">
                <a:ea typeface="맑은 고딕"/>
              </a:rPr>
              <a:t>Return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Gt가</a:t>
            </a:r>
            <a:r>
              <a:rPr lang="ko-KR" altLang="en-US" sz="1500">
                <a:ea typeface="맑은 고딕"/>
              </a:rPr>
              <a:t> 존재할 것이다.</a:t>
            </a:r>
            <a:endParaRPr lang="ko-KR">
              <a:ea typeface="맑은 고딕" panose="020B0503020000020004" pitchFamily="34" charset="-127"/>
            </a:endParaRP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2) 또, 녹색으로 표현된 다른 한 번의 </a:t>
            </a:r>
            <a:r>
              <a:rPr lang="ko-KR" altLang="en-US" sz="1500" err="1">
                <a:ea typeface="맑은 고딕"/>
              </a:rPr>
              <a:t>Episode가</a:t>
            </a:r>
            <a:r>
              <a:rPr lang="ko-KR" altLang="en-US" sz="1500">
                <a:ea typeface="맑은 고딕"/>
              </a:rPr>
              <a:t> 존재할 때, 이때 얻을 수 </a:t>
            </a:r>
            <a:endParaRPr lang="ko-KR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있는 </a:t>
            </a:r>
            <a:r>
              <a:rPr lang="ko-KR" altLang="en-US" sz="1500" err="1">
                <a:ea typeface="맑은 고딕"/>
              </a:rPr>
              <a:t>Reward의</a:t>
            </a:r>
            <a:r>
              <a:rPr lang="ko-KR" altLang="en-US" sz="1500">
                <a:ea typeface="맑은 고딕"/>
              </a:rPr>
              <a:t> 총합 </a:t>
            </a:r>
            <a:r>
              <a:rPr lang="ko-KR" altLang="en-US" sz="1500" err="1">
                <a:ea typeface="맑은 고딕"/>
              </a:rPr>
              <a:t>Return</a:t>
            </a:r>
            <a:r>
              <a:rPr lang="ko-KR" altLang="en-US" sz="1500">
                <a:ea typeface="맑은 고딕"/>
              </a:rPr>
              <a:t> </a:t>
            </a:r>
            <a:r>
              <a:rPr lang="ko-KR" altLang="en-US" sz="1500" err="1">
                <a:ea typeface="맑은 고딕"/>
              </a:rPr>
              <a:t>Gt</a:t>
            </a:r>
            <a:r>
              <a:rPr lang="ko-KR" altLang="en-US" sz="1500">
                <a:ea typeface="맑은 고딕"/>
              </a:rPr>
              <a:t> 또한 존재할 것이다.</a:t>
            </a:r>
            <a:endParaRPr lang="ko-KR">
              <a:ea typeface="맑은 고딕" panose="020B0503020000020004" pitchFamily="34" charset="-127"/>
            </a:endParaRP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이와 같이 한 State에서 생길 수 있는 모든 경우의 수에 대해서 </a:t>
            </a:r>
            <a:r>
              <a:rPr lang="ko-KR" altLang="en-US" sz="1500" err="1">
                <a:ea typeface="맑은 고딕"/>
              </a:rPr>
              <a:t>Return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Gt</a:t>
            </a:r>
          </a:p>
          <a:p>
            <a:pPr marL="254000" indent="-254000"/>
            <a:r>
              <a:rPr lang="ko-KR" altLang="en-US" sz="1500" err="1">
                <a:ea typeface="맑은 고딕"/>
              </a:rPr>
              <a:t>를</a:t>
            </a:r>
            <a:r>
              <a:rPr lang="ko-KR" altLang="en-US" sz="1500">
                <a:ea typeface="맑은 고딕"/>
              </a:rPr>
              <a:t> 구하고, 그 </a:t>
            </a:r>
            <a:r>
              <a:rPr lang="ko-KR" altLang="en-US" sz="1500" err="1">
                <a:ea typeface="맑은 고딕"/>
              </a:rPr>
              <a:t>Return을</a:t>
            </a:r>
            <a:r>
              <a:rPr lang="ko-KR" altLang="en-US" sz="1500">
                <a:ea typeface="맑은 고딕"/>
              </a:rPr>
              <a:t> 얻을 확률을 곱한 것을 모두 더하면 </a:t>
            </a:r>
            <a:r>
              <a:rPr lang="ko-KR" altLang="en-US" sz="1500" err="1">
                <a:ea typeface="맑은 고딕"/>
              </a:rPr>
              <a:t>V값이다</a:t>
            </a:r>
            <a:r>
              <a:rPr lang="ko-KR" altLang="en-US" sz="1500">
                <a:ea typeface="맑은 고딕"/>
              </a:rPr>
              <a:t>.</a:t>
            </a: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(</a:t>
            </a:r>
            <a:r>
              <a:rPr lang="ko-KR" altLang="en-US" sz="1300" i="1">
                <a:ea typeface="맑은 고딕"/>
              </a:rPr>
              <a:t>단, 왼쪽에 나온 두 개의 예시가 모든 경우의 수를 포함한 것은 아니다.</a:t>
            </a:r>
            <a:r>
              <a:rPr lang="ko-KR" altLang="en-US" sz="1500">
                <a:ea typeface="맑은 고딕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F44312-3A7A-1594-CD66-4667335223AA}"/>
              </a:ext>
            </a:extLst>
          </p:cNvPr>
          <p:cNvSpPr/>
          <p:nvPr/>
        </p:nvSpPr>
        <p:spPr>
          <a:xfrm>
            <a:off x="1182413" y="2285999"/>
            <a:ext cx="1576551" cy="13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957B4A-0300-CFAA-E79C-7AD4142882AC}"/>
              </a:ext>
            </a:extLst>
          </p:cNvPr>
          <p:cNvSpPr/>
          <p:nvPr/>
        </p:nvSpPr>
        <p:spPr>
          <a:xfrm rot="5400000">
            <a:off x="1523998" y="3389585"/>
            <a:ext cx="2351688" cy="1445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4B811FB-70F2-6062-BCB2-05D6C67C1E64}"/>
              </a:ext>
            </a:extLst>
          </p:cNvPr>
          <p:cNvSpPr/>
          <p:nvPr/>
        </p:nvSpPr>
        <p:spPr>
          <a:xfrm>
            <a:off x="2627586" y="4512455"/>
            <a:ext cx="880241" cy="2496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777EE7C-4617-C75E-AA55-8794CFE7867E}"/>
              </a:ext>
            </a:extLst>
          </p:cNvPr>
          <p:cNvSpPr/>
          <p:nvPr/>
        </p:nvSpPr>
        <p:spPr>
          <a:xfrm>
            <a:off x="3576053" y="4411577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957F37-635B-549D-6015-10B0805CF33E}"/>
              </a:ext>
            </a:extLst>
          </p:cNvPr>
          <p:cNvSpPr/>
          <p:nvPr/>
        </p:nvSpPr>
        <p:spPr>
          <a:xfrm rot="5400000">
            <a:off x="380997" y="3035322"/>
            <a:ext cx="1636478" cy="1645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441E21-6801-AB94-2AC8-72BEA44AD7E5}"/>
              </a:ext>
            </a:extLst>
          </p:cNvPr>
          <p:cNvSpPr/>
          <p:nvPr/>
        </p:nvSpPr>
        <p:spPr>
          <a:xfrm>
            <a:off x="1115571" y="3776578"/>
            <a:ext cx="921499" cy="1581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웃는 얼굴 8">
            <a:extLst>
              <a:ext uri="{FF2B5EF4-FFF2-40B4-BE49-F238E27FC236}">
                <a16:creationId xmlns:a16="http://schemas.microsoft.com/office/drawing/2014/main" id="{4C7AC526-0EE7-AC1B-FC9A-6E6DBEFD4257}"/>
              </a:ext>
            </a:extLst>
          </p:cNvPr>
          <p:cNvSpPr/>
          <p:nvPr/>
        </p:nvSpPr>
        <p:spPr>
          <a:xfrm>
            <a:off x="940762" y="2109848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7854D2-269B-3739-3DF3-A867B3E7E817}"/>
              </a:ext>
            </a:extLst>
          </p:cNvPr>
          <p:cNvSpPr/>
          <p:nvPr/>
        </p:nvSpPr>
        <p:spPr>
          <a:xfrm rot="5400000">
            <a:off x="1497259" y="4151585"/>
            <a:ext cx="921268" cy="171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CF3DB28-C82B-89DF-D2BA-F86A6B532C90}"/>
              </a:ext>
            </a:extLst>
          </p:cNvPr>
          <p:cNvSpPr/>
          <p:nvPr/>
        </p:nvSpPr>
        <p:spPr>
          <a:xfrm rot="10800000">
            <a:off x="1183796" y="4492404"/>
            <a:ext cx="860189" cy="28972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DFEF69-7B48-60C2-DBC6-AADA528024DD}"/>
              </a:ext>
            </a:extLst>
          </p:cNvPr>
          <p:cNvSpPr/>
          <p:nvPr/>
        </p:nvSpPr>
        <p:spPr>
          <a:xfrm>
            <a:off x="614947" y="4411577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59855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8" name="Rect 0">
            <a:extLst>
              <a:ext uri="{FF2B5EF4-FFF2-40B4-BE49-F238E27FC236}">
                <a16:creationId xmlns:a16="http://schemas.microsoft.com/office/drawing/2014/main" id="{BDE3F7C9-1134-0285-5961-D5B4816F7C16}"/>
              </a:ext>
            </a:extLst>
          </p:cNvPr>
          <p:cNvSpPr txBox="1">
            <a:spLocks/>
          </p:cNvSpPr>
          <p:nvPr/>
        </p:nvSpPr>
        <p:spPr>
          <a:xfrm>
            <a:off x="4895709" y="722712"/>
            <a:ext cx="53428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en-US" altLang="ko-KR" sz="1600" b="1">
                <a:latin typeface="맑은 고딕"/>
                <a:ea typeface="맑은 고딕"/>
              </a:rPr>
              <a:t>Action Value Function(Q)</a:t>
            </a:r>
            <a:endParaRPr lang="ko-KR" sz="1600" b="1">
              <a:latin typeface="맑은 고딕"/>
              <a:ea typeface="맑은 고딕"/>
            </a:endParaRPr>
          </a:p>
        </p:txBody>
      </p:sp>
      <p:sp>
        <p:nvSpPr>
          <p:cNvPr id="34" name="텍스트 상자 67">
            <a:extLst>
              <a:ext uri="{FF2B5EF4-FFF2-40B4-BE49-F238E27FC236}">
                <a16:creationId xmlns:a16="http://schemas.microsoft.com/office/drawing/2014/main" id="{646F85F2-ABE6-1335-14FD-17CB9225DD5D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6" name="그림 5" descr="텍스트, 폰트, 친필, 라인이(가) 표시된 사진&#10;&#10;자동 생성된 설명">
            <a:extLst>
              <a:ext uri="{FF2B5EF4-FFF2-40B4-BE49-F238E27FC236}">
                <a16:creationId xmlns:a16="http://schemas.microsoft.com/office/drawing/2014/main" id="{3D2B3F49-9541-E270-D975-E00EA742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605" y="1096920"/>
            <a:ext cx="6693159" cy="947463"/>
          </a:xfrm>
          <a:prstGeom prst="rect">
            <a:avLst/>
          </a:prstGeom>
        </p:spPr>
      </p:pic>
      <p:sp>
        <p:nvSpPr>
          <p:cNvPr id="10" name="텍스트 상자 32">
            <a:extLst>
              <a:ext uri="{FF2B5EF4-FFF2-40B4-BE49-F238E27FC236}">
                <a16:creationId xmlns:a16="http://schemas.microsoft.com/office/drawing/2014/main" id="{DA765C66-A2A1-7AAC-5C31-2748C51631DB}"/>
              </a:ext>
            </a:extLst>
          </p:cNvPr>
          <p:cNvSpPr txBox="1">
            <a:spLocks/>
          </p:cNvSpPr>
          <p:nvPr/>
        </p:nvSpPr>
        <p:spPr>
          <a:xfrm>
            <a:off x="5070394" y="2249457"/>
            <a:ext cx="6793280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/>
            <a:r>
              <a:rPr lang="ko-KR" altLang="en-US" sz="1500" err="1">
                <a:latin typeface="맑은 고딕"/>
                <a:ea typeface="맑은 고딕"/>
              </a:rPr>
              <a:t>Q는</a:t>
            </a:r>
            <a:r>
              <a:rPr lang="ko-KR" altLang="en-US" sz="1500">
                <a:latin typeface="맑은 고딕"/>
                <a:ea typeface="맑은 고딕"/>
              </a:rPr>
              <a:t> State </a:t>
            </a:r>
            <a:r>
              <a:rPr lang="ko-KR" altLang="en-US" sz="1500" err="1">
                <a:latin typeface="맑은 고딕"/>
                <a:ea typeface="맑은 고딕"/>
              </a:rPr>
              <a:t>St에서</a:t>
            </a:r>
            <a:r>
              <a:rPr lang="ko-KR" altLang="en-US" sz="1500">
                <a:latin typeface="맑은 고딕"/>
                <a:ea typeface="맑은 고딕"/>
              </a:rPr>
              <a:t> 특정한 </a:t>
            </a:r>
            <a:r>
              <a:rPr lang="ko-KR" altLang="en-US" sz="1500" err="1">
                <a:latin typeface="맑은 고딕"/>
                <a:ea typeface="맑은 고딕"/>
              </a:rPr>
              <a:t>Action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At를</a:t>
            </a:r>
            <a:r>
              <a:rPr lang="ko-KR" altLang="en-US" sz="1500">
                <a:latin typeface="맑은 고딕"/>
                <a:ea typeface="맑은 고딕"/>
              </a:rPr>
              <a:t> 수행했을 때 얻어지는 </a:t>
            </a:r>
            <a:r>
              <a:rPr lang="ko-KR" altLang="en-US" sz="1500" err="1">
                <a:latin typeface="맑은 고딕"/>
                <a:ea typeface="맑은 고딕"/>
              </a:rPr>
              <a:t>Gt의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기댓값을</a:t>
            </a:r>
            <a:r>
              <a:rPr lang="ko-KR" altLang="en-US" sz="1500">
                <a:latin typeface="맑은 고딕"/>
                <a:ea typeface="맑은 고딕"/>
              </a:rPr>
              <a:t> </a:t>
            </a:r>
            <a:endParaRPr lang="ko-KR" altLang="en-US" sz="1500">
              <a:latin typeface="맑은 고딕" charset="0"/>
              <a:ea typeface="맑은 고딕" charset="0"/>
            </a:endParaRPr>
          </a:p>
          <a:p>
            <a:pPr marL="254000" indent="-254000"/>
            <a:r>
              <a:rPr lang="ko-KR" altLang="en-US" sz="1500">
                <a:latin typeface="맑은 고딕"/>
                <a:ea typeface="맑은 고딕"/>
              </a:rPr>
              <a:t>찾는다는 차이점만 존재한다.</a:t>
            </a:r>
            <a:endParaRPr lang="ko-KR" altLang="en-US" sz="1500">
              <a:latin typeface="맑은 고딕" charset="0"/>
              <a:ea typeface="맑은 고딕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7639C7-B1D3-B894-7FA4-845FD2A79083}"/>
              </a:ext>
            </a:extLst>
          </p:cNvPr>
          <p:cNvSpPr/>
          <p:nvPr/>
        </p:nvSpPr>
        <p:spPr>
          <a:xfrm>
            <a:off x="1182413" y="2285999"/>
            <a:ext cx="1576551" cy="13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39035A-F7B3-96E5-DE8D-0E8D5BEFC834}"/>
              </a:ext>
            </a:extLst>
          </p:cNvPr>
          <p:cNvSpPr/>
          <p:nvPr/>
        </p:nvSpPr>
        <p:spPr>
          <a:xfrm rot="5400000">
            <a:off x="1523998" y="3389585"/>
            <a:ext cx="2351688" cy="1445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068211F-1E2C-7DA5-9AFB-B4674E7931AD}"/>
              </a:ext>
            </a:extLst>
          </p:cNvPr>
          <p:cNvSpPr/>
          <p:nvPr/>
        </p:nvSpPr>
        <p:spPr>
          <a:xfrm>
            <a:off x="2627586" y="4512455"/>
            <a:ext cx="880241" cy="2496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9EB367F-7E3E-81E3-D086-BE9343C13B08}"/>
              </a:ext>
            </a:extLst>
          </p:cNvPr>
          <p:cNvSpPr/>
          <p:nvPr/>
        </p:nvSpPr>
        <p:spPr>
          <a:xfrm>
            <a:off x="3576053" y="4411577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1</a:t>
            </a:r>
          </a:p>
        </p:txBody>
      </p:sp>
      <p:sp>
        <p:nvSpPr>
          <p:cNvPr id="22" name="웃는 얼굴 21">
            <a:extLst>
              <a:ext uri="{FF2B5EF4-FFF2-40B4-BE49-F238E27FC236}">
                <a16:creationId xmlns:a16="http://schemas.microsoft.com/office/drawing/2014/main" id="{653DA223-D6B6-AB37-75C4-985F705A50AE}"/>
              </a:ext>
            </a:extLst>
          </p:cNvPr>
          <p:cNvSpPr/>
          <p:nvPr/>
        </p:nvSpPr>
        <p:spPr>
          <a:xfrm>
            <a:off x="940762" y="2109848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텍스트 상자 32">
            <a:extLst>
              <a:ext uri="{FF2B5EF4-FFF2-40B4-BE49-F238E27FC236}">
                <a16:creationId xmlns:a16="http://schemas.microsoft.com/office/drawing/2014/main" id="{E0D7D7E4-68DC-A33F-55AA-61CFA4482376}"/>
              </a:ext>
            </a:extLst>
          </p:cNvPr>
          <p:cNvSpPr txBox="1">
            <a:spLocks/>
          </p:cNvSpPr>
          <p:nvPr/>
        </p:nvSpPr>
        <p:spPr>
          <a:xfrm>
            <a:off x="5198400" y="3524733"/>
            <a:ext cx="6394410" cy="24019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>
                <a:ea typeface="맑은 고딕"/>
              </a:rPr>
              <a:t>1) 왼쪽 그림에서 주황색으로 표현된 한 번의 </a:t>
            </a:r>
            <a:r>
              <a:rPr lang="ko-KR" altLang="en-US" sz="1500" err="1">
                <a:ea typeface="맑은 고딕"/>
              </a:rPr>
              <a:t>Episode가</a:t>
            </a:r>
            <a:r>
              <a:rPr lang="ko-KR" altLang="en-US" sz="1500">
                <a:ea typeface="맑은 고딕"/>
              </a:rPr>
              <a:t> 존재한다고 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 sz="1500">
                <a:ea typeface="맑은 고딕"/>
              </a:rPr>
              <a:t>할 때, 이때 얻을 수 있는 </a:t>
            </a:r>
            <a:r>
              <a:rPr lang="ko-KR" altLang="en-US" sz="1500" err="1">
                <a:ea typeface="맑은 고딕"/>
              </a:rPr>
              <a:t>Reward의</a:t>
            </a:r>
            <a:r>
              <a:rPr lang="ko-KR" altLang="en-US" sz="1500">
                <a:ea typeface="맑은 고딕"/>
              </a:rPr>
              <a:t> 총합인 </a:t>
            </a:r>
            <a:r>
              <a:rPr lang="ko-KR" altLang="en-US" sz="1500" err="1">
                <a:ea typeface="맑은 고딕"/>
              </a:rPr>
              <a:t>Return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Gt가</a:t>
            </a:r>
            <a:r>
              <a:rPr lang="ko-KR" altLang="en-US" sz="1500">
                <a:ea typeface="맑은 고딕"/>
              </a:rPr>
              <a:t> 존재할 것이다.</a:t>
            </a:r>
            <a:endParaRPr lang="ko-KR">
              <a:ea typeface="맑은 고딕" panose="020B0503020000020004" pitchFamily="34" charset="-127"/>
            </a:endParaRP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2) 0번 </a:t>
            </a:r>
            <a:r>
              <a:rPr lang="ko-KR" altLang="en-US" sz="1500" err="1">
                <a:ea typeface="맑은 고딕"/>
              </a:rPr>
              <a:t>Cell의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Q를</a:t>
            </a:r>
            <a:r>
              <a:rPr lang="ko-KR" altLang="en-US" sz="1500">
                <a:ea typeface="맑은 고딕"/>
              </a:rPr>
              <a:t> 구하기 때문에, 반드시 0번 </a:t>
            </a:r>
            <a:r>
              <a:rPr lang="ko-KR" altLang="en-US" sz="1500" err="1">
                <a:ea typeface="맑은 고딕"/>
              </a:rPr>
              <a:t>Cell에서는</a:t>
            </a:r>
            <a:r>
              <a:rPr lang="ko-KR" altLang="en-US" sz="1500">
                <a:ea typeface="맑은 고딕"/>
              </a:rPr>
              <a:t> 같은 </a:t>
            </a:r>
            <a:r>
              <a:rPr lang="ko-KR" altLang="en-US" sz="1500" err="1">
                <a:ea typeface="맑은 고딕"/>
              </a:rPr>
              <a:t>Action을</a:t>
            </a:r>
            <a:endParaRPr lang="ko-KR">
              <a:ea typeface="맑은 고딕" panose="020B0503020000020004" pitchFamily="34" charset="-127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수행해야 한다. 따라서 다음과 같은 경우의 수가 존재할 수 있다.</a:t>
            </a: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이와 같이 한 State에서 어떤 </a:t>
            </a:r>
            <a:r>
              <a:rPr lang="ko-KR" altLang="en-US" sz="1500" err="1">
                <a:ea typeface="맑은 고딕"/>
              </a:rPr>
              <a:t>Action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At를</a:t>
            </a:r>
            <a:r>
              <a:rPr lang="ko-KR" altLang="en-US" sz="1500">
                <a:ea typeface="맑은 고딕"/>
              </a:rPr>
              <a:t> 수행했을 때 생길 수 있는 모</a:t>
            </a:r>
          </a:p>
          <a:p>
            <a:pPr marL="254000" indent="-254000"/>
            <a:r>
              <a:rPr lang="ko-KR" altLang="en-US" sz="1500">
                <a:ea typeface="맑은 고딕"/>
              </a:rPr>
              <a:t>든 경우의 수에 대해서 </a:t>
            </a:r>
            <a:r>
              <a:rPr lang="ko-KR" altLang="en-US" sz="1500" err="1">
                <a:ea typeface="맑은 고딕"/>
              </a:rPr>
              <a:t>Return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Gt를</a:t>
            </a:r>
            <a:r>
              <a:rPr lang="ko-KR" altLang="en-US" sz="1500">
                <a:ea typeface="맑은 고딕"/>
              </a:rPr>
              <a:t> 구하고, 그 </a:t>
            </a:r>
            <a:r>
              <a:rPr lang="ko-KR" altLang="en-US" sz="1500" err="1">
                <a:ea typeface="맑은 고딕"/>
              </a:rPr>
              <a:t>Return을</a:t>
            </a:r>
            <a:r>
              <a:rPr lang="ko-KR" altLang="en-US" sz="1500">
                <a:ea typeface="맑은 고딕"/>
              </a:rPr>
              <a:t> 얻을 확률을 </a:t>
            </a:r>
          </a:p>
          <a:p>
            <a:pPr marL="254000" indent="-254000"/>
            <a:r>
              <a:rPr lang="ko-KR" altLang="en-US" sz="1500">
                <a:ea typeface="맑은 고딕"/>
              </a:rPr>
              <a:t>곱한 것을 모두 더하면 </a:t>
            </a:r>
            <a:r>
              <a:rPr lang="ko-KR" altLang="en-US" sz="1500" err="1">
                <a:ea typeface="맑은 고딕"/>
              </a:rPr>
              <a:t>Q값이다</a:t>
            </a:r>
            <a:r>
              <a:rPr lang="ko-KR" altLang="en-US" sz="1500">
                <a:ea typeface="맑은 고딕"/>
              </a:rPr>
              <a:t>.</a:t>
            </a:r>
            <a:endParaRPr lang="ko-KR"/>
          </a:p>
          <a:p>
            <a:pPr marL="254000" indent="-254000"/>
            <a:endParaRPr lang="ko-KR" altLang="en-US" sz="1500">
              <a:ea typeface="맑은 고딕"/>
            </a:endParaRPr>
          </a:p>
        </p:txBody>
      </p:sp>
      <p:sp>
        <p:nvSpPr>
          <p:cNvPr id="32" name="Rect 0">
            <a:extLst>
              <a:ext uri="{FF2B5EF4-FFF2-40B4-BE49-F238E27FC236}">
                <a16:creationId xmlns:a16="http://schemas.microsoft.com/office/drawing/2014/main" id="{09629ABD-54D2-5CD7-EFA0-20E9CC058E7F}"/>
              </a:ext>
            </a:extLst>
          </p:cNvPr>
          <p:cNvSpPr txBox="1">
            <a:spLocks/>
          </p:cNvSpPr>
          <p:nvPr/>
        </p:nvSpPr>
        <p:spPr>
          <a:xfrm>
            <a:off x="5170109" y="3019648"/>
            <a:ext cx="545020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ko-KR" sz="1600" b="1">
                <a:latin typeface="Malgun Gothic"/>
                <a:ea typeface="Malgun Gothic"/>
              </a:rPr>
              <a:t>0번 </a:t>
            </a:r>
            <a:r>
              <a:rPr lang="ko-KR" sz="1600" b="1" err="1">
                <a:latin typeface="Malgun Gothic"/>
                <a:ea typeface="Malgun Gothic"/>
              </a:rPr>
              <a:t>Cell에서</a:t>
            </a:r>
            <a:r>
              <a:rPr lang="ko-KR" sz="1600" b="1">
                <a:latin typeface="Malgun Gothic"/>
                <a:ea typeface="Malgun Gothic"/>
              </a:rPr>
              <a:t> </a:t>
            </a:r>
            <a:r>
              <a:rPr lang="en-US" altLang="ko-KR" sz="1600" b="1">
                <a:latin typeface="Malgun Gothic"/>
                <a:ea typeface="Malgun Gothic"/>
              </a:rPr>
              <a:t>Q</a:t>
            </a:r>
            <a:r>
              <a:rPr lang="ko-KR" sz="1600" b="1">
                <a:latin typeface="Malgun Gothic"/>
                <a:ea typeface="Malgun Gothic"/>
              </a:rPr>
              <a:t> 구해보기</a:t>
            </a:r>
            <a:endParaRPr lang="ko-KR" sz="1600">
              <a:latin typeface="Malgun Gothic"/>
              <a:ea typeface="Malgun Gothic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EB521F-8C8B-CB2E-0E97-7F54B41363F0}"/>
              </a:ext>
            </a:extLst>
          </p:cNvPr>
          <p:cNvSpPr txBox="1"/>
          <p:nvPr/>
        </p:nvSpPr>
        <p:spPr>
          <a:xfrm>
            <a:off x="5198978" y="5974347"/>
            <a:ext cx="535004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500">
                <a:ea typeface="맑은 고딕"/>
              </a:rPr>
              <a:t>(</a:t>
            </a:r>
            <a:r>
              <a:rPr lang="ko-KR" sz="1300" i="1">
                <a:ea typeface="맑은 고딕"/>
              </a:rPr>
              <a:t>단, </a:t>
            </a:r>
            <a:r>
              <a:rPr lang="ko-KR" sz="1300" i="1" err="1">
                <a:ea typeface="맑은 고딕"/>
              </a:rPr>
              <a:t>FrozenLake는</a:t>
            </a:r>
            <a:r>
              <a:rPr lang="ko-KR" sz="1300" i="1">
                <a:ea typeface="맑은 고딕"/>
              </a:rPr>
              <a:t> 연속확률변수가 아니라 이산확률 변수이지만,</a:t>
            </a:r>
            <a:r>
              <a:rPr lang="ko-KR" sz="1300">
                <a:ea typeface="맑은 고딕"/>
              </a:rPr>
              <a:t>​</a:t>
            </a:r>
          </a:p>
          <a:p>
            <a:r>
              <a:rPr lang="ko-KR" altLang="en-US" sz="1300" i="1">
                <a:ea typeface="맑은 고딕"/>
              </a:rPr>
              <a:t>편의를 </a:t>
            </a:r>
            <a:r>
              <a:rPr lang="ko-KR" sz="1300" i="1">
                <a:ea typeface="맑은 고딕"/>
              </a:rPr>
              <a:t>위해 적분을 사용하여 일반적으로 </a:t>
            </a:r>
            <a:r>
              <a:rPr lang="ko-KR" altLang="en-US" sz="1300" i="1">
                <a:ea typeface="맑은 고딕"/>
              </a:rPr>
              <a:t>표현한다</a:t>
            </a:r>
            <a:r>
              <a:rPr lang="ko-KR" sz="1300" i="1">
                <a:ea typeface="맑은 고딕"/>
              </a:rPr>
              <a:t>.</a:t>
            </a:r>
            <a:r>
              <a:rPr lang="ko-KR" sz="1500">
                <a:ea typeface="맑은 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353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0">
            <a:extLst>
              <a:ext uri="{FF2B5EF4-FFF2-40B4-BE49-F238E27FC236}">
                <a16:creationId xmlns:a16="http://schemas.microsoft.com/office/drawing/2014/main" id="{93AB922F-AF72-D02D-C1B4-FA86E22D5881}"/>
              </a:ext>
            </a:extLst>
          </p:cNvPr>
          <p:cNvSpPr/>
          <p:nvPr/>
        </p:nvSpPr>
        <p:spPr>
          <a:xfrm>
            <a:off x="0" y="0"/>
            <a:ext cx="4551421" cy="6858000"/>
          </a:xfrm>
          <a:prstGeom prst="rect">
            <a:avLst/>
          </a:prstGeom>
          <a:solidFill>
            <a:srgbClr val="F1F1F1"/>
          </a:solidFill>
        </p:spPr>
      </p:sp>
      <p:pic>
        <p:nvPicPr>
          <p:cNvPr id="3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B4E3EC12-B7C1-E228-347E-90D9C4AEF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2" y="1997150"/>
            <a:ext cx="2886852" cy="2880294"/>
          </a:xfrm>
          <a:prstGeom prst="rect">
            <a:avLst/>
          </a:prstGeom>
          <a:noFill/>
        </p:spPr>
      </p:pic>
      <p:sp>
        <p:nvSpPr>
          <p:cNvPr id="8" name="Rect 0">
            <a:extLst>
              <a:ext uri="{FF2B5EF4-FFF2-40B4-BE49-F238E27FC236}">
                <a16:creationId xmlns:a16="http://schemas.microsoft.com/office/drawing/2014/main" id="{BDE3F7C9-1134-0285-5961-D5B4816F7C16}"/>
              </a:ext>
            </a:extLst>
          </p:cNvPr>
          <p:cNvSpPr txBox="1">
            <a:spLocks/>
          </p:cNvSpPr>
          <p:nvPr/>
        </p:nvSpPr>
        <p:spPr>
          <a:xfrm>
            <a:off x="4895709" y="722712"/>
            <a:ext cx="53428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en-US" altLang="ko-KR" sz="1600" b="1">
                <a:latin typeface="맑은 고딕"/>
                <a:ea typeface="맑은 고딕"/>
              </a:rPr>
              <a:t>Action Value Function(Q)</a:t>
            </a:r>
            <a:endParaRPr lang="ko-KR" sz="1600" b="1">
              <a:latin typeface="맑은 고딕"/>
              <a:ea typeface="맑은 고딕"/>
            </a:endParaRPr>
          </a:p>
        </p:txBody>
      </p:sp>
      <p:sp>
        <p:nvSpPr>
          <p:cNvPr id="34" name="텍스트 상자 67">
            <a:extLst>
              <a:ext uri="{FF2B5EF4-FFF2-40B4-BE49-F238E27FC236}">
                <a16:creationId xmlns:a16="http://schemas.microsoft.com/office/drawing/2014/main" id="{646F85F2-ABE6-1335-14FD-17CB9225DD5D}"/>
              </a:ext>
            </a:extLst>
          </p:cNvPr>
          <p:cNvSpPr txBox="1">
            <a:spLocks/>
          </p:cNvSpPr>
          <p:nvPr/>
        </p:nvSpPr>
        <p:spPr>
          <a:xfrm>
            <a:off x="1417851" y="410856"/>
            <a:ext cx="172232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400" err="1">
                <a:latin typeface="맑은 고딕"/>
                <a:ea typeface="맑은 고딕"/>
              </a:rPr>
              <a:t>FrozenLake</a:t>
            </a: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6" name="그림 5" descr="텍스트, 폰트, 친필, 라인이(가) 표시된 사진&#10;&#10;자동 생성된 설명">
            <a:extLst>
              <a:ext uri="{FF2B5EF4-FFF2-40B4-BE49-F238E27FC236}">
                <a16:creationId xmlns:a16="http://schemas.microsoft.com/office/drawing/2014/main" id="{3D2B3F49-9541-E270-D975-E00EA742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605" y="1096920"/>
            <a:ext cx="6693159" cy="9474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7639C7-B1D3-B894-7FA4-845FD2A79083}"/>
              </a:ext>
            </a:extLst>
          </p:cNvPr>
          <p:cNvSpPr/>
          <p:nvPr/>
        </p:nvSpPr>
        <p:spPr>
          <a:xfrm>
            <a:off x="1182413" y="2285999"/>
            <a:ext cx="1576551" cy="13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39035A-F7B3-96E5-DE8D-0E8D5BEFC834}"/>
              </a:ext>
            </a:extLst>
          </p:cNvPr>
          <p:cNvSpPr/>
          <p:nvPr/>
        </p:nvSpPr>
        <p:spPr>
          <a:xfrm rot="5400000">
            <a:off x="1523998" y="3389585"/>
            <a:ext cx="2351688" cy="1445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068211F-1E2C-7DA5-9AFB-B4674E7931AD}"/>
              </a:ext>
            </a:extLst>
          </p:cNvPr>
          <p:cNvSpPr/>
          <p:nvPr/>
        </p:nvSpPr>
        <p:spPr>
          <a:xfrm>
            <a:off x="2627586" y="4512455"/>
            <a:ext cx="880241" cy="2496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9EB367F-7E3E-81E3-D086-BE9343C13B08}"/>
              </a:ext>
            </a:extLst>
          </p:cNvPr>
          <p:cNvSpPr/>
          <p:nvPr/>
        </p:nvSpPr>
        <p:spPr>
          <a:xfrm>
            <a:off x="3576053" y="4411577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1</a:t>
            </a:r>
          </a:p>
        </p:txBody>
      </p:sp>
      <p:sp>
        <p:nvSpPr>
          <p:cNvPr id="24" name="텍스트 상자 32">
            <a:extLst>
              <a:ext uri="{FF2B5EF4-FFF2-40B4-BE49-F238E27FC236}">
                <a16:creationId xmlns:a16="http://schemas.microsoft.com/office/drawing/2014/main" id="{D03A64DF-16BC-0C29-5B11-CEFF292E40E9}"/>
              </a:ext>
            </a:extLst>
          </p:cNvPr>
          <p:cNvSpPr txBox="1">
            <a:spLocks/>
          </p:cNvSpPr>
          <p:nvPr/>
        </p:nvSpPr>
        <p:spPr>
          <a:xfrm>
            <a:off x="5198400" y="3524733"/>
            <a:ext cx="6394410" cy="24019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ko-KR" altLang="en-US" sz="1500">
                <a:ea typeface="맑은 고딕"/>
              </a:rPr>
              <a:t>1) 왼쪽 그림에서 주황색으로 표현된 한 번의 </a:t>
            </a:r>
            <a:r>
              <a:rPr lang="ko-KR" altLang="en-US" sz="1500" err="1">
                <a:ea typeface="맑은 고딕"/>
              </a:rPr>
              <a:t>Episode가</a:t>
            </a:r>
            <a:r>
              <a:rPr lang="ko-KR" altLang="en-US" sz="1500">
                <a:ea typeface="맑은 고딕"/>
              </a:rPr>
              <a:t> 존재한다고 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 sz="1500">
                <a:ea typeface="맑은 고딕"/>
              </a:rPr>
              <a:t>할 때, 이때 얻을 수 있는 </a:t>
            </a:r>
            <a:r>
              <a:rPr lang="ko-KR" altLang="en-US" sz="1500" err="1">
                <a:ea typeface="맑은 고딕"/>
              </a:rPr>
              <a:t>Reward의</a:t>
            </a:r>
            <a:r>
              <a:rPr lang="ko-KR" altLang="en-US" sz="1500">
                <a:ea typeface="맑은 고딕"/>
              </a:rPr>
              <a:t> 총합인 </a:t>
            </a:r>
            <a:r>
              <a:rPr lang="ko-KR" altLang="en-US" sz="1500" err="1">
                <a:ea typeface="맑은 고딕"/>
              </a:rPr>
              <a:t>Return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Gt가</a:t>
            </a:r>
            <a:r>
              <a:rPr lang="ko-KR" altLang="en-US" sz="1500">
                <a:ea typeface="맑은 고딕"/>
              </a:rPr>
              <a:t> 존재할 것이다.</a:t>
            </a:r>
            <a:endParaRPr lang="ko-KR">
              <a:ea typeface="맑은 고딕" panose="020B0503020000020004" pitchFamily="34" charset="-127"/>
            </a:endParaRP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2) 0번 </a:t>
            </a:r>
            <a:r>
              <a:rPr lang="ko-KR" altLang="en-US" sz="1500" err="1">
                <a:ea typeface="맑은 고딕"/>
              </a:rPr>
              <a:t>Cell의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Q를</a:t>
            </a:r>
            <a:r>
              <a:rPr lang="ko-KR" altLang="en-US" sz="1500">
                <a:ea typeface="맑은 고딕"/>
              </a:rPr>
              <a:t> 구하기 때문에, 반드시 0번 </a:t>
            </a:r>
            <a:r>
              <a:rPr lang="ko-KR" altLang="en-US" sz="1500" err="1">
                <a:ea typeface="맑은 고딕"/>
              </a:rPr>
              <a:t>Cell에서는</a:t>
            </a:r>
            <a:r>
              <a:rPr lang="ko-KR" altLang="en-US" sz="1500">
                <a:ea typeface="맑은 고딕"/>
              </a:rPr>
              <a:t> 같은 </a:t>
            </a:r>
            <a:r>
              <a:rPr lang="ko-KR" altLang="en-US" sz="1500" err="1">
                <a:ea typeface="맑은 고딕"/>
              </a:rPr>
              <a:t>Action을</a:t>
            </a:r>
            <a:endParaRPr lang="ko-KR">
              <a:ea typeface="맑은 고딕" panose="020B0503020000020004" pitchFamily="34" charset="-127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수행해야 한다. 따라서 다음과 같은 경우의 수가 존재할 수 있다.</a:t>
            </a:r>
          </a:p>
          <a:p>
            <a:pPr marL="254000" indent="-254000"/>
            <a:endParaRPr lang="ko-KR" altLang="en-US" sz="1500">
              <a:ea typeface="맑은 고딕"/>
            </a:endParaRPr>
          </a:p>
          <a:p>
            <a:pPr marL="254000" indent="-254000"/>
            <a:r>
              <a:rPr lang="ko-KR" altLang="en-US" sz="1500">
                <a:ea typeface="맑은 고딕"/>
              </a:rPr>
              <a:t>이와 같이 한 State에서 어떤 </a:t>
            </a:r>
            <a:r>
              <a:rPr lang="ko-KR" altLang="en-US" sz="1500" err="1">
                <a:ea typeface="맑은 고딕"/>
              </a:rPr>
              <a:t>Action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At를</a:t>
            </a:r>
            <a:r>
              <a:rPr lang="ko-KR" altLang="en-US" sz="1500">
                <a:ea typeface="맑은 고딕"/>
              </a:rPr>
              <a:t> 수행했을 때 생길 수 있는 모</a:t>
            </a:r>
          </a:p>
          <a:p>
            <a:pPr marL="254000" indent="-254000"/>
            <a:r>
              <a:rPr lang="ko-KR" altLang="en-US" sz="1500">
                <a:ea typeface="맑은 고딕"/>
              </a:rPr>
              <a:t>든 경우의 수에 대해서 </a:t>
            </a:r>
            <a:r>
              <a:rPr lang="ko-KR" altLang="en-US" sz="1500" err="1">
                <a:ea typeface="맑은 고딕"/>
              </a:rPr>
              <a:t>Return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Gt를</a:t>
            </a:r>
            <a:r>
              <a:rPr lang="ko-KR" altLang="en-US" sz="1500">
                <a:ea typeface="맑은 고딕"/>
              </a:rPr>
              <a:t> 구하고, 그 </a:t>
            </a:r>
            <a:r>
              <a:rPr lang="ko-KR" altLang="en-US" sz="1500" err="1">
                <a:ea typeface="맑은 고딕"/>
              </a:rPr>
              <a:t>Return을</a:t>
            </a:r>
            <a:r>
              <a:rPr lang="ko-KR" altLang="en-US" sz="1500">
                <a:ea typeface="맑은 고딕"/>
              </a:rPr>
              <a:t> 얻을 확률을 </a:t>
            </a:r>
          </a:p>
          <a:p>
            <a:pPr marL="254000" indent="-254000"/>
            <a:r>
              <a:rPr lang="ko-KR" altLang="en-US" sz="1500">
                <a:ea typeface="맑은 고딕"/>
              </a:rPr>
              <a:t>곱한 것을 모두 더하면 </a:t>
            </a:r>
            <a:r>
              <a:rPr lang="ko-KR" altLang="en-US" sz="1500" err="1">
                <a:ea typeface="맑은 고딕"/>
              </a:rPr>
              <a:t>Q값이다</a:t>
            </a:r>
            <a:r>
              <a:rPr lang="ko-KR" altLang="en-US" sz="1500">
                <a:ea typeface="맑은 고딕"/>
              </a:rPr>
              <a:t>.</a:t>
            </a:r>
            <a:endParaRPr lang="ko-KR"/>
          </a:p>
          <a:p>
            <a:pPr marL="254000" indent="-254000"/>
            <a:endParaRPr lang="ko-KR" altLang="en-US" sz="1500">
              <a:ea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7B85D1-BA8B-DD18-62B7-0251ECA17539}"/>
              </a:ext>
            </a:extLst>
          </p:cNvPr>
          <p:cNvSpPr/>
          <p:nvPr/>
        </p:nvSpPr>
        <p:spPr>
          <a:xfrm>
            <a:off x="1142308" y="2453104"/>
            <a:ext cx="827921" cy="1447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559A363-646E-E506-4FB0-B67677416CBF}"/>
              </a:ext>
            </a:extLst>
          </p:cNvPr>
          <p:cNvSpPr/>
          <p:nvPr/>
        </p:nvSpPr>
        <p:spPr>
          <a:xfrm rot="5400000">
            <a:off x="1534717" y="2691010"/>
            <a:ext cx="759926" cy="28972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67FAAEC-0362-EA76-CDA8-C4962EE0A559}"/>
              </a:ext>
            </a:extLst>
          </p:cNvPr>
          <p:cNvSpPr/>
          <p:nvPr/>
        </p:nvSpPr>
        <p:spPr>
          <a:xfrm>
            <a:off x="1664368" y="3241840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2</a:t>
            </a:r>
          </a:p>
        </p:txBody>
      </p:sp>
      <p:sp>
        <p:nvSpPr>
          <p:cNvPr id="22" name="웃는 얼굴 21">
            <a:extLst>
              <a:ext uri="{FF2B5EF4-FFF2-40B4-BE49-F238E27FC236}">
                <a16:creationId xmlns:a16="http://schemas.microsoft.com/office/drawing/2014/main" id="{653DA223-D6B6-AB37-75C4-985F705A50AE}"/>
              </a:ext>
            </a:extLst>
          </p:cNvPr>
          <p:cNvSpPr/>
          <p:nvPr/>
        </p:nvSpPr>
        <p:spPr>
          <a:xfrm>
            <a:off x="940762" y="2109848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60890F29-F273-AD6F-F581-470D523CBA3B}"/>
              </a:ext>
            </a:extLst>
          </p:cNvPr>
          <p:cNvSpPr txBox="1"/>
          <p:nvPr/>
        </p:nvSpPr>
        <p:spPr>
          <a:xfrm>
            <a:off x="5198978" y="5974347"/>
            <a:ext cx="535004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500">
                <a:ea typeface="맑은 고딕"/>
              </a:rPr>
              <a:t>(</a:t>
            </a:r>
            <a:r>
              <a:rPr lang="ko-KR" sz="1300" i="1">
                <a:ea typeface="맑은 고딕"/>
              </a:rPr>
              <a:t>단, </a:t>
            </a:r>
            <a:r>
              <a:rPr lang="ko-KR" sz="1300" i="1" err="1">
                <a:ea typeface="맑은 고딕"/>
              </a:rPr>
              <a:t>FrozenLake는</a:t>
            </a:r>
            <a:r>
              <a:rPr lang="ko-KR" sz="1300" i="1">
                <a:ea typeface="맑은 고딕"/>
              </a:rPr>
              <a:t> 연속확률변수가 아니라 이산확률 변수이지만,</a:t>
            </a:r>
            <a:r>
              <a:rPr lang="ko-KR" sz="1300">
                <a:ea typeface="맑은 고딕"/>
              </a:rPr>
              <a:t>​</a:t>
            </a:r>
          </a:p>
          <a:p>
            <a:r>
              <a:rPr lang="ko-KR" altLang="en-US" sz="1300" i="1">
                <a:ea typeface="맑은 고딕"/>
              </a:rPr>
              <a:t>편의를 </a:t>
            </a:r>
            <a:r>
              <a:rPr lang="ko-KR" sz="1300" i="1">
                <a:ea typeface="맑은 고딕"/>
              </a:rPr>
              <a:t>위해 적분을 사용하여 일반적으로 </a:t>
            </a:r>
            <a:r>
              <a:rPr lang="ko-KR" altLang="en-US" sz="1300" i="1">
                <a:ea typeface="맑은 고딕"/>
              </a:rPr>
              <a:t>표현한다</a:t>
            </a:r>
            <a:r>
              <a:rPr lang="ko-KR" sz="1300" i="1">
                <a:ea typeface="맑은 고딕"/>
              </a:rPr>
              <a:t>.</a:t>
            </a:r>
            <a:r>
              <a:rPr lang="ko-KR" sz="1500">
                <a:ea typeface="맑은 고딕"/>
              </a:rPr>
              <a:t>)</a:t>
            </a:r>
          </a:p>
        </p:txBody>
      </p:sp>
      <p:sp>
        <p:nvSpPr>
          <p:cNvPr id="23" name="Rect 0">
            <a:extLst>
              <a:ext uri="{FF2B5EF4-FFF2-40B4-BE49-F238E27FC236}">
                <a16:creationId xmlns:a16="http://schemas.microsoft.com/office/drawing/2014/main" id="{34C275B4-48A7-75A1-A168-98A64EBECBA9}"/>
              </a:ext>
            </a:extLst>
          </p:cNvPr>
          <p:cNvSpPr txBox="1">
            <a:spLocks/>
          </p:cNvSpPr>
          <p:nvPr/>
        </p:nvSpPr>
        <p:spPr>
          <a:xfrm>
            <a:off x="5170109" y="3019648"/>
            <a:ext cx="545020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ko-KR" sz="1600" b="1">
                <a:latin typeface="Malgun Gothic"/>
                <a:ea typeface="Malgun Gothic"/>
              </a:rPr>
              <a:t>0번 </a:t>
            </a:r>
            <a:r>
              <a:rPr lang="ko-KR" sz="1600" b="1" err="1">
                <a:latin typeface="Malgun Gothic"/>
                <a:ea typeface="Malgun Gothic"/>
              </a:rPr>
              <a:t>Cell에서</a:t>
            </a:r>
            <a:r>
              <a:rPr lang="ko-KR" sz="1600" b="1">
                <a:latin typeface="Malgun Gothic"/>
                <a:ea typeface="Malgun Gothic"/>
              </a:rPr>
              <a:t> </a:t>
            </a:r>
            <a:r>
              <a:rPr lang="en-US" altLang="ko-KR" sz="1600" b="1">
                <a:latin typeface="Malgun Gothic"/>
                <a:ea typeface="Malgun Gothic"/>
              </a:rPr>
              <a:t>Q</a:t>
            </a:r>
            <a:r>
              <a:rPr lang="ko-KR" sz="1600" b="1">
                <a:latin typeface="Malgun Gothic"/>
                <a:ea typeface="Malgun Gothic"/>
              </a:rPr>
              <a:t> 구해보기</a:t>
            </a:r>
            <a:endParaRPr lang="ko-KR" sz="1600">
              <a:latin typeface="Malgun Gothic"/>
              <a:ea typeface="Malgun Gothic"/>
            </a:endParaRPr>
          </a:p>
        </p:txBody>
      </p:sp>
      <p:sp>
        <p:nvSpPr>
          <p:cNvPr id="26" name="텍스트 상자 32">
            <a:extLst>
              <a:ext uri="{FF2B5EF4-FFF2-40B4-BE49-F238E27FC236}">
                <a16:creationId xmlns:a16="http://schemas.microsoft.com/office/drawing/2014/main" id="{4AB73D51-B1A2-42DB-76A4-A7D7FD82DAEE}"/>
              </a:ext>
            </a:extLst>
          </p:cNvPr>
          <p:cNvSpPr txBox="1">
            <a:spLocks/>
          </p:cNvSpPr>
          <p:nvPr/>
        </p:nvSpPr>
        <p:spPr>
          <a:xfrm>
            <a:off x="5070394" y="2249457"/>
            <a:ext cx="6793280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/>
            <a:r>
              <a:rPr lang="ko-KR" altLang="en-US" sz="1500" err="1">
                <a:latin typeface="맑은 고딕"/>
                <a:ea typeface="맑은 고딕"/>
              </a:rPr>
              <a:t>Q는</a:t>
            </a:r>
            <a:r>
              <a:rPr lang="ko-KR" altLang="en-US" sz="1500">
                <a:latin typeface="맑은 고딕"/>
                <a:ea typeface="맑은 고딕"/>
              </a:rPr>
              <a:t> State </a:t>
            </a:r>
            <a:r>
              <a:rPr lang="ko-KR" altLang="en-US" sz="1500" err="1">
                <a:latin typeface="맑은 고딕"/>
                <a:ea typeface="맑은 고딕"/>
              </a:rPr>
              <a:t>St에서</a:t>
            </a:r>
            <a:r>
              <a:rPr lang="ko-KR" altLang="en-US" sz="1500">
                <a:latin typeface="맑은 고딕"/>
                <a:ea typeface="맑은 고딕"/>
              </a:rPr>
              <a:t> 특정한 </a:t>
            </a:r>
            <a:r>
              <a:rPr lang="ko-KR" altLang="en-US" sz="1500" err="1">
                <a:latin typeface="맑은 고딕"/>
                <a:ea typeface="맑은 고딕"/>
              </a:rPr>
              <a:t>Action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At를</a:t>
            </a:r>
            <a:r>
              <a:rPr lang="ko-KR" altLang="en-US" sz="1500">
                <a:latin typeface="맑은 고딕"/>
                <a:ea typeface="맑은 고딕"/>
              </a:rPr>
              <a:t> 수행했을 때 얻어지는 </a:t>
            </a:r>
            <a:r>
              <a:rPr lang="ko-KR" altLang="en-US" sz="1500" err="1">
                <a:latin typeface="맑은 고딕"/>
                <a:ea typeface="맑은 고딕"/>
              </a:rPr>
              <a:t>Gt의</a:t>
            </a:r>
            <a:r>
              <a:rPr lang="ko-KR" altLang="en-US" sz="1500">
                <a:latin typeface="맑은 고딕"/>
                <a:ea typeface="맑은 고딕"/>
              </a:rPr>
              <a:t> </a:t>
            </a:r>
            <a:r>
              <a:rPr lang="ko-KR" altLang="en-US" sz="1500" err="1">
                <a:latin typeface="맑은 고딕"/>
                <a:ea typeface="맑은 고딕"/>
              </a:rPr>
              <a:t>기댓값을</a:t>
            </a:r>
            <a:r>
              <a:rPr lang="ko-KR" altLang="en-US" sz="1500">
                <a:latin typeface="맑은 고딕"/>
                <a:ea typeface="맑은 고딕"/>
              </a:rPr>
              <a:t> </a:t>
            </a:r>
            <a:endParaRPr lang="ko-KR" altLang="en-US" sz="1500">
              <a:latin typeface="맑은 고딕" charset="0"/>
              <a:ea typeface="맑은 고딕" charset="0"/>
            </a:endParaRPr>
          </a:p>
          <a:p>
            <a:pPr marL="254000" indent="-254000"/>
            <a:r>
              <a:rPr lang="ko-KR" altLang="en-US" sz="1500">
                <a:latin typeface="맑은 고딕"/>
                <a:ea typeface="맑은 고딕"/>
              </a:rPr>
              <a:t>찾는다는 차이점만 존재한다.</a:t>
            </a:r>
            <a:endParaRPr lang="ko-KR" altLang="en-US" sz="15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95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2564837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2B604F1-DC61-16D7-F6E4-69360F058259}"/>
              </a:ext>
            </a:extLst>
          </p:cNvPr>
          <p:cNvSpPr txBox="1"/>
          <p:nvPr/>
        </p:nvSpPr>
        <p:spPr>
          <a:xfrm>
            <a:off x="629771" y="799417"/>
            <a:ext cx="4177692" cy="6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ko-KR" altLang="en-US" sz="2400">
                <a:ea typeface="맑은 고딕"/>
              </a:rPr>
              <a:t>3. </a:t>
            </a:r>
            <a:r>
              <a:rPr lang="ko-KR" altLang="en-US" sz="2400" err="1">
                <a:ea typeface="맑은 고딕"/>
              </a:rPr>
              <a:t>Markov</a:t>
            </a:r>
            <a:r>
              <a:rPr lang="ko-KR" altLang="en-US" sz="2400">
                <a:ea typeface="맑은 고딕"/>
              </a:rPr>
              <a:t> </a:t>
            </a:r>
            <a:r>
              <a:rPr lang="ko-KR" altLang="en-US" sz="2400" err="1">
                <a:ea typeface="맑은 고딕"/>
              </a:rPr>
              <a:t>Decision</a:t>
            </a:r>
            <a:r>
              <a:rPr lang="ko-KR" altLang="en-US" sz="2400">
                <a:ea typeface="맑은 고딕"/>
              </a:rPr>
              <a:t> </a:t>
            </a:r>
            <a:r>
              <a:rPr lang="ko-KR" altLang="en-US" sz="2400" err="1">
                <a:ea typeface="맑은 고딕"/>
              </a:rPr>
              <a:t>Process</a:t>
            </a:r>
          </a:p>
        </p:txBody>
      </p:sp>
      <p:sp>
        <p:nvSpPr>
          <p:cNvPr id="5" name="텍스트 상자 32">
            <a:extLst>
              <a:ext uri="{FF2B5EF4-FFF2-40B4-BE49-F238E27FC236}">
                <a16:creationId xmlns:a16="http://schemas.microsoft.com/office/drawing/2014/main" id="{BFC5E32E-A4B4-A26A-1989-86714A8E683E}"/>
              </a:ext>
            </a:extLst>
          </p:cNvPr>
          <p:cNvSpPr txBox="1">
            <a:spLocks/>
          </p:cNvSpPr>
          <p:nvPr/>
        </p:nvSpPr>
        <p:spPr>
          <a:xfrm>
            <a:off x="2735628" y="5206005"/>
            <a:ext cx="7060013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ea typeface="맑은 고딕"/>
              </a:rPr>
              <a:t>지금까지 두 가지 </a:t>
            </a:r>
            <a:r>
              <a:rPr lang="ko-KR" altLang="en-US" sz="1500" err="1">
                <a:ea typeface="맑은 고딕"/>
              </a:rPr>
              <a:t>Value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Function에</a:t>
            </a:r>
            <a:r>
              <a:rPr lang="ko-KR" altLang="en-US" sz="1500">
                <a:ea typeface="맑은 고딕"/>
              </a:rPr>
              <a:t> 대한 대략적인 의미를 알아보았다.</a:t>
            </a:r>
          </a:p>
          <a:p>
            <a:r>
              <a:rPr lang="ko-KR" altLang="en-US" sz="1500">
                <a:ea typeface="맑은 고딕"/>
              </a:rPr>
              <a:t>이번에는 이러한 수식을 구할 수 있는 기본 배경이 되는 </a:t>
            </a:r>
            <a:r>
              <a:rPr lang="ko-KR" altLang="en-US" sz="1500" err="1">
                <a:ea typeface="맑은 고딕"/>
              </a:rPr>
              <a:t>MDP에</a:t>
            </a:r>
            <a:r>
              <a:rPr lang="ko-KR" altLang="en-US" sz="1500">
                <a:ea typeface="맑은 고딕"/>
              </a:rPr>
              <a:t> 대해 알아본다.</a:t>
            </a:r>
          </a:p>
        </p:txBody>
      </p:sp>
      <p:pic>
        <p:nvPicPr>
          <p:cNvPr id="6" name="그림 5" descr="텍스트, 폰트, 친필, 라인이(가) 표시된 사진&#10;&#10;자동 생성된 설명">
            <a:extLst>
              <a:ext uri="{FF2B5EF4-FFF2-40B4-BE49-F238E27FC236}">
                <a16:creationId xmlns:a16="http://schemas.microsoft.com/office/drawing/2014/main" id="{8DF72BC0-BE8A-4F99-11D5-216797836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45" y="4337656"/>
            <a:ext cx="4500738" cy="639990"/>
          </a:xfrm>
          <a:prstGeom prst="rect">
            <a:avLst/>
          </a:prstGeom>
        </p:spPr>
      </p:pic>
      <p:pic>
        <p:nvPicPr>
          <p:cNvPr id="7" name="그림 6" descr="텍스트, 폰트, 친필, 라인이(가) 표시된 사진&#10;&#10;자동 생성된 설명">
            <a:extLst>
              <a:ext uri="{FF2B5EF4-FFF2-40B4-BE49-F238E27FC236}">
                <a16:creationId xmlns:a16="http://schemas.microsoft.com/office/drawing/2014/main" id="{B8B2651B-C177-AC84-C1A8-86228C5FA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16" y="3684558"/>
            <a:ext cx="3805444" cy="575655"/>
          </a:xfrm>
          <a:prstGeom prst="rect">
            <a:avLst/>
          </a:prstGeom>
        </p:spPr>
      </p:pic>
      <p:sp>
        <p:nvSpPr>
          <p:cNvPr id="9" name="AutoShape 12">
            <a:extLst>
              <a:ext uri="{FF2B5EF4-FFF2-40B4-BE49-F238E27FC236}">
                <a16:creationId xmlns:a16="http://schemas.microsoft.com/office/drawing/2014/main" id="{6704060D-529D-12A2-599A-CA7682CB3CD7}"/>
              </a:ext>
            </a:extLst>
          </p:cNvPr>
          <p:cNvSpPr/>
          <p:nvPr/>
        </p:nvSpPr>
        <p:spPr>
          <a:xfrm>
            <a:off x="527045" y="1435529"/>
            <a:ext cx="407764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384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231062" y="969512"/>
            <a:ext cx="25725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147925" y="596706"/>
            <a:ext cx="316717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MDP(</a:t>
            </a:r>
            <a:r>
              <a:rPr lang="en-US" altLang="ko-KR" sz="1400" i="1">
                <a:latin typeface="Arial"/>
                <a:ea typeface="맑은 고딕"/>
                <a:cs typeface="Arial"/>
              </a:rPr>
              <a:t>Markov Decision Process</a:t>
            </a:r>
            <a:r>
              <a:rPr lang="en-US" altLang="ko-KR" sz="1600">
                <a:latin typeface="Arial"/>
                <a:ea typeface="맑은 고딕"/>
                <a:cs typeface="Arial"/>
              </a:rPr>
              <a:t>)</a:t>
            </a:r>
            <a:endParaRPr lang="ko-KR" sz="1600">
              <a:latin typeface="Arial"/>
              <a:ea typeface="맑은 고딕"/>
              <a:cs typeface="Arial"/>
            </a:endParaRPr>
          </a:p>
        </p:txBody>
      </p:sp>
      <p:sp>
        <p:nvSpPr>
          <p:cNvPr id="11" name="텍스트 상자 32">
            <a:extLst>
              <a:ext uri="{FF2B5EF4-FFF2-40B4-BE49-F238E27FC236}">
                <a16:creationId xmlns:a16="http://schemas.microsoft.com/office/drawing/2014/main" id="{F20ADF04-346F-FAEA-0A51-F97ECB51853F}"/>
              </a:ext>
            </a:extLst>
          </p:cNvPr>
          <p:cNvSpPr txBox="1">
            <a:spLocks/>
          </p:cNvSpPr>
          <p:nvPr/>
        </p:nvSpPr>
        <p:spPr>
          <a:xfrm>
            <a:off x="3711744" y="338021"/>
            <a:ext cx="6360989" cy="7861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err="1">
                <a:ea typeface="맑은 고딕"/>
              </a:rPr>
              <a:t>MDP에서는</a:t>
            </a:r>
            <a:r>
              <a:rPr lang="ko-KR" altLang="en-US" sz="1500">
                <a:ea typeface="맑은 고딕"/>
              </a:rPr>
              <a:t> 모든 </a:t>
            </a:r>
            <a:r>
              <a:rPr lang="ko-KR" altLang="en-US" sz="1500" err="1">
                <a:ea typeface="맑은 고딕"/>
              </a:rPr>
              <a:t>State가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Markov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Property를</a:t>
            </a:r>
            <a:r>
              <a:rPr lang="ko-KR" altLang="en-US" sz="1500">
                <a:ea typeface="맑은 고딕"/>
              </a:rPr>
              <a:t> 따른다.</a:t>
            </a:r>
          </a:p>
          <a:p>
            <a:endParaRPr lang="ko-KR" altLang="en-US" sz="1500">
              <a:ea typeface="맑은 고딕"/>
            </a:endParaRPr>
          </a:p>
          <a:p>
            <a:endParaRPr lang="ko-KR" altLang="en-US" sz="1500">
              <a:ea typeface="맑은 고딕"/>
            </a:endParaRPr>
          </a:p>
        </p:txBody>
      </p:sp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8D4F2CC3-0998-36EE-ECE8-72909672BE7E}"/>
              </a:ext>
            </a:extLst>
          </p:cNvPr>
          <p:cNvSpPr txBox="1">
            <a:spLocks/>
          </p:cNvSpPr>
          <p:nvPr/>
        </p:nvSpPr>
        <p:spPr>
          <a:xfrm>
            <a:off x="4032916" y="2460284"/>
            <a:ext cx="6360989" cy="147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ea typeface="맑은 고딕"/>
              </a:rPr>
              <a:t>어떤 </a:t>
            </a:r>
            <a:r>
              <a:rPr lang="ko-KR" altLang="en-US" sz="1500" err="1">
                <a:ea typeface="맑은 고딕"/>
              </a:rPr>
              <a:t>State가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Markov하다는</a:t>
            </a:r>
            <a:r>
              <a:rPr lang="ko-KR" altLang="en-US" sz="1500">
                <a:ea typeface="맑은 고딕"/>
              </a:rPr>
              <a:t> 것은, State </a:t>
            </a:r>
            <a:r>
              <a:rPr lang="ko-KR" altLang="en-US" sz="1500" err="1">
                <a:ea typeface="맑은 고딕"/>
              </a:rPr>
              <a:t>t에서</a:t>
            </a:r>
            <a:r>
              <a:rPr lang="ko-KR" altLang="en-US" sz="1500">
                <a:ea typeface="맑은 고딕"/>
              </a:rPr>
              <a:t> State t+1로 이동할 </a:t>
            </a:r>
            <a:r>
              <a:rPr lang="ko-KR" altLang="en-US" sz="1500" err="1">
                <a:ea typeface="맑은 고딕"/>
              </a:rPr>
              <a:t>확률을계산하는데</a:t>
            </a:r>
            <a:r>
              <a:rPr lang="ko-KR" altLang="en-US" sz="1500">
                <a:ea typeface="맑은 고딕"/>
              </a:rPr>
              <a:t>, 이전 State의 정보는 포함하지 않는 것을 의미한다.</a:t>
            </a:r>
            <a:endParaRPr lang="ko-KR" altLang="en-US" sz="1500">
              <a:ea typeface="맑은 고딕" panose="020B0503020000020004" pitchFamily="34" charset="-127"/>
            </a:endParaRPr>
          </a:p>
          <a:p>
            <a:endParaRPr lang="ko-KR" altLang="en-US" sz="1500">
              <a:latin typeface="맑은 고딕"/>
              <a:ea typeface="맑은 고딕"/>
            </a:endParaRPr>
          </a:p>
          <a:p>
            <a:r>
              <a:rPr lang="ko-KR" altLang="en-US" sz="1500">
                <a:latin typeface="맑은 고딕"/>
                <a:ea typeface="맑은 고딕"/>
              </a:rPr>
              <a:t>즉, State </a:t>
            </a:r>
            <a:r>
              <a:rPr lang="ko-KR" altLang="en-US" sz="1500" err="1">
                <a:latin typeface="맑은 고딕"/>
                <a:ea typeface="맑은 고딕"/>
              </a:rPr>
              <a:t>t가</a:t>
            </a:r>
            <a:r>
              <a:rPr lang="ko-KR" altLang="en-US" sz="1500">
                <a:latin typeface="맑은 고딕"/>
                <a:ea typeface="맑은 고딕"/>
              </a:rPr>
              <a:t> 결정된 순간, 이전까지의 정보들이 모두 State </a:t>
            </a:r>
            <a:r>
              <a:rPr lang="ko-KR" altLang="en-US" sz="1500" err="1">
                <a:latin typeface="맑은 고딕"/>
                <a:ea typeface="맑은 고딕"/>
              </a:rPr>
              <a:t>t에</a:t>
            </a:r>
            <a:r>
              <a:rPr lang="ko-KR" altLang="en-US" sz="1500">
                <a:latin typeface="맑은 고딕"/>
                <a:ea typeface="맑은 고딕"/>
              </a:rPr>
              <a:t> 함축되어</a:t>
            </a:r>
          </a:p>
          <a:p>
            <a:r>
              <a:rPr lang="ko-KR" altLang="en-US" sz="1500">
                <a:latin typeface="맑은 고딕"/>
                <a:ea typeface="맑은 고딕"/>
              </a:rPr>
              <a:t>있다고 생각하여 과거의 정보를 판단에 사용하지 않는 것이다.</a:t>
            </a:r>
          </a:p>
          <a:p>
            <a:endParaRPr lang="en-US" altLang="ko-KR" sz="1500">
              <a:latin typeface="Malgun Gothic"/>
              <a:ea typeface="Malgun Gothic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F7555D25-BC8F-011D-B641-5A6634768983}"/>
              </a:ext>
            </a:extLst>
          </p:cNvPr>
          <p:cNvSpPr txBox="1">
            <a:spLocks/>
          </p:cNvSpPr>
          <p:nvPr/>
        </p:nvSpPr>
        <p:spPr>
          <a:xfrm>
            <a:off x="3765761" y="1023334"/>
            <a:ext cx="545020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en-US" altLang="ko-KR" sz="1600" b="1">
                <a:latin typeface="Malgun Gothic"/>
                <a:ea typeface="Malgun Gothic"/>
              </a:rPr>
              <a:t>Markov Property</a:t>
            </a:r>
          </a:p>
        </p:txBody>
      </p:sp>
      <p:pic>
        <p:nvPicPr>
          <p:cNvPr id="6" name="그림 5" descr="폰트, 라인, 텍스트, 화이트이(가) 표시된 사진&#10;&#10;자동 생성된 설명">
            <a:extLst>
              <a:ext uri="{FF2B5EF4-FFF2-40B4-BE49-F238E27FC236}">
                <a16:creationId xmlns:a16="http://schemas.microsoft.com/office/drawing/2014/main" id="{364B6389-94BF-3BCA-77F1-40318E26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73" y="1627760"/>
            <a:ext cx="3958621" cy="5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3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3" name="텍스트 상자 16"/>
          <p:cNvSpPr txBox="1">
            <a:spLocks/>
          </p:cNvSpPr>
          <p:nvPr/>
        </p:nvSpPr>
        <p:spPr>
          <a:xfrm>
            <a:off x="9152025" y="1204188"/>
            <a:ext cx="2991641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latinLnBrk="0"/>
            <a:r>
              <a:rPr sz="1600">
                <a:latin typeface="맑은 고딕"/>
                <a:ea typeface="맑은 고딕"/>
              </a:rPr>
              <a:t>1. </a:t>
            </a:r>
            <a:r>
              <a:rPr lang="ko-KR" sz="1600">
                <a:latin typeface="맑은 고딕"/>
                <a:ea typeface="맑은 고딕"/>
              </a:rPr>
              <a:t>강화학습의 주요 </a:t>
            </a:r>
            <a:r>
              <a:rPr lang="ko-KR" altLang="en-US" sz="1600">
                <a:latin typeface="맑은 고딕"/>
                <a:ea typeface="맑은 고딕"/>
              </a:rPr>
              <a:t>이론</a:t>
            </a:r>
            <a:r>
              <a:rPr lang="ko-KR" sz="1600">
                <a:latin typeface="맑은 고딕"/>
                <a:ea typeface="맑은 고딕"/>
              </a:rPr>
              <a:t> </a:t>
            </a:r>
            <a:r>
              <a:rPr lang="en-US" sz="1600">
                <a:latin typeface="맑은 고딕"/>
                <a:ea typeface="맑은 고딕"/>
              </a:rPr>
              <a:t>(1~5)</a:t>
            </a:r>
            <a:endParaRPr lang="ko-KR"/>
          </a:p>
        </p:txBody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0"/>
          <p:cNvSpPr txBox="1">
            <a:spLocks/>
          </p:cNvSpPr>
          <p:nvPr/>
        </p:nvSpPr>
        <p:spPr>
          <a:xfrm>
            <a:off x="9337649" y="1561611"/>
            <a:ext cx="2950995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latinLnBrk="0"/>
            <a:r>
              <a:rPr lang="af-ZA" altLang="ko-KR" sz="1400" err="1">
                <a:latin typeface="맑은 고딕"/>
                <a:ea typeface="맑은 고딕"/>
              </a:rPr>
              <a:t>다양한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예시를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통해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강화학습의</a:t>
            </a:r>
            <a:r>
              <a:rPr lang="af-ZA" altLang="ko-KR" sz="1400">
                <a:latin typeface="맑은 고딕"/>
                <a:ea typeface="맑은 고딕"/>
              </a:rPr>
              <a:t> </a:t>
            </a:r>
            <a:br>
              <a:rPr lang="af-ZA" altLang="ko-KR" sz="1400">
                <a:latin typeface="맑은 고딕"/>
                <a:ea typeface="맑은 고딕"/>
              </a:rPr>
            </a:br>
            <a:r>
              <a:rPr lang="af-ZA" altLang="ko-KR" sz="1400" err="1">
                <a:latin typeface="맑은 고딕"/>
                <a:ea typeface="맑은 고딕"/>
              </a:rPr>
              <a:t>주요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이론에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대한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소개</a:t>
            </a:r>
            <a:r>
              <a:rPr lang="af-ZA" altLang="ko-KR" sz="1400">
                <a:latin typeface="맑은 고딕"/>
                <a:ea typeface="맑은 고딕"/>
              </a:rPr>
              <a:t> 및 </a:t>
            </a:r>
            <a:r>
              <a:rPr lang="af-ZA" altLang="ko-KR" sz="1400" err="1">
                <a:latin typeface="맑은 고딕"/>
                <a:ea typeface="맑은 고딕"/>
              </a:rPr>
              <a:t>이해</a:t>
            </a:r>
            <a:endParaRPr lang="af-ZA" altLang="ko-KR" sz="1400" err="1">
              <a:latin typeface="맑은 고딕" charset="0"/>
              <a:ea typeface="맑은 고딕" charset="0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4613ACA-EF36-7035-58A6-8D22A3CE0FBE}"/>
              </a:ext>
            </a:extLst>
          </p:cNvPr>
          <p:cNvSpPr txBox="1"/>
          <p:nvPr/>
        </p:nvSpPr>
        <p:spPr>
          <a:xfrm>
            <a:off x="525443" y="101211"/>
            <a:ext cx="2569636" cy="804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</a:rPr>
              <a:t>CONTENT</a:t>
            </a:r>
            <a:endParaRPr lang="ko-KR" altLang="en-US" sz="3000" b="1">
              <a:ea typeface="맑은 고딕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231062" y="969512"/>
            <a:ext cx="25725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상자 25">
            <a:extLst>
              <a:ext uri="{FF2B5EF4-FFF2-40B4-BE49-F238E27FC236}">
                <a16:creationId xmlns:a16="http://schemas.microsoft.com/office/drawing/2014/main" id="{A9809590-EB82-A482-EC6A-E0A57A8DB6E6}"/>
              </a:ext>
            </a:extLst>
          </p:cNvPr>
          <p:cNvSpPr txBox="1">
            <a:spLocks/>
          </p:cNvSpPr>
          <p:nvPr/>
        </p:nvSpPr>
        <p:spPr>
          <a:xfrm>
            <a:off x="9154565" y="3455285"/>
            <a:ext cx="3473732" cy="58605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r>
              <a:rPr lang="en-US" altLang="ko-KR" sz="1600">
                <a:latin typeface="Malgun Gothic"/>
                <a:ea typeface="Malgun Gothic"/>
              </a:rPr>
              <a:t>2</a:t>
            </a:r>
            <a:r>
              <a:rPr lang="ko-KR" sz="1600">
                <a:latin typeface="Malgun Gothic"/>
                <a:ea typeface="Malgun Gothic"/>
              </a:rPr>
              <a:t>.</a:t>
            </a:r>
            <a:r>
              <a:rPr lang="ko-KR" altLang="en-US" sz="1600">
                <a:latin typeface="Malgun Gothic"/>
                <a:ea typeface="Malgun Gothic"/>
              </a:rPr>
              <a:t> </a:t>
            </a:r>
            <a:r>
              <a:rPr lang="af-ZA" altLang="ko-KR" sz="1600">
                <a:latin typeface="Malgun Gothic"/>
                <a:ea typeface="+mn-lt"/>
              </a:rPr>
              <a:t>Q-</a:t>
            </a:r>
            <a:r>
              <a:rPr lang="af-ZA" altLang="ko-KR" sz="1600" err="1">
                <a:latin typeface="Malgun Gothic"/>
                <a:ea typeface="+mn-lt"/>
              </a:rPr>
              <a:t>Learning</a:t>
            </a:r>
            <a:r>
              <a:rPr lang="af-ZA" altLang="ko-KR" sz="1600">
                <a:latin typeface="Malgun Gothic"/>
                <a:ea typeface="+mn-lt"/>
              </a:rPr>
              <a:t> </a:t>
            </a:r>
            <a:r>
              <a:rPr lang="ko-KR" altLang="af-ZA" sz="1600">
                <a:latin typeface="Malgun Gothic"/>
                <a:ea typeface="+mn-lt"/>
              </a:rPr>
              <a:t>프로젝트</a:t>
            </a:r>
            <a:r>
              <a:rPr lang="af-ZA" altLang="ko-KR" sz="1600">
                <a:latin typeface="Malgun Gothic"/>
                <a:ea typeface="+mn-lt"/>
              </a:rPr>
              <a:t> (6)</a:t>
            </a:r>
            <a:endParaRPr lang="ko-KR" altLang="en-US" sz="1600">
              <a:latin typeface="Malgun Gothic"/>
              <a:ea typeface="Malgun Gothic"/>
            </a:endParaRPr>
          </a:p>
          <a:p>
            <a:pPr marL="0" indent="0" algn="l">
              <a:buFontTx/>
              <a:buNone/>
            </a:pPr>
            <a:endParaRPr lang="ko-KR" sz="160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20">
            <a:extLst>
              <a:ext uri="{FF2B5EF4-FFF2-40B4-BE49-F238E27FC236}">
                <a16:creationId xmlns:a16="http://schemas.microsoft.com/office/drawing/2014/main" id="{29A4D8D7-3A00-6947-9A96-C7535441629F}"/>
              </a:ext>
            </a:extLst>
          </p:cNvPr>
          <p:cNvSpPr txBox="1">
            <a:spLocks/>
          </p:cNvSpPr>
          <p:nvPr/>
        </p:nvSpPr>
        <p:spPr>
          <a:xfrm>
            <a:off x="9337648" y="3810739"/>
            <a:ext cx="2950995" cy="7399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latinLnBrk="0"/>
            <a:r>
              <a:rPr lang="af-ZA" altLang="ko-KR" sz="1400" err="1">
                <a:latin typeface="맑은 고딕"/>
                <a:ea typeface="맑은 고딕"/>
              </a:rPr>
              <a:t>강화학습의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대표적인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학습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방법인</a:t>
            </a:r>
            <a:r>
              <a:rPr lang="af-ZA" altLang="ko-KR" sz="1400">
                <a:latin typeface="맑은 고딕"/>
                <a:ea typeface="맑은 고딕"/>
              </a:rPr>
              <a:t> Q-</a:t>
            </a:r>
            <a:r>
              <a:rPr lang="af-ZA" altLang="ko-KR" sz="1400" err="1">
                <a:latin typeface="맑은 고딕"/>
                <a:ea typeface="맑은 고딕"/>
              </a:rPr>
              <a:t>Learning을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이용한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CartPole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br>
              <a:rPr lang="en-US"/>
            </a:br>
            <a:r>
              <a:rPr lang="af-ZA" altLang="ko-KR" sz="1400" err="1">
                <a:latin typeface="맑은 고딕"/>
                <a:ea typeface="맑은 고딕"/>
              </a:rPr>
              <a:t>프로젝트</a:t>
            </a:r>
            <a:r>
              <a:rPr lang="af-ZA" altLang="ko-KR" sz="1400">
                <a:latin typeface="맑은 고딕"/>
                <a:ea typeface="맑은 고딕"/>
              </a:rPr>
              <a:t> </a:t>
            </a:r>
            <a:r>
              <a:rPr lang="af-ZA" altLang="ko-KR" sz="1400" err="1">
                <a:latin typeface="맑은 고딕"/>
                <a:ea typeface="맑은 고딕"/>
              </a:rPr>
              <a:t>소개</a:t>
            </a:r>
            <a:endParaRPr lang="af-ZA" altLang="ko-KR" sz="1400" err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78567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75584C7-16B9-6979-2DDD-FD6DB06E6E2D}"/>
              </a:ext>
            </a:extLst>
          </p:cNvPr>
          <p:cNvSpPr/>
          <p:nvPr/>
        </p:nvSpPr>
        <p:spPr>
          <a:xfrm rot="5400000">
            <a:off x="3662514" y="4092678"/>
            <a:ext cx="86032" cy="200332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48AB4F-D2E7-AD81-6EF3-12A316A88050}"/>
              </a:ext>
            </a:extLst>
          </p:cNvPr>
          <p:cNvSpPr/>
          <p:nvPr/>
        </p:nvSpPr>
        <p:spPr>
          <a:xfrm>
            <a:off x="2703869" y="4252450"/>
            <a:ext cx="86032" cy="88490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로봇 - 무료 전자개 아이콘">
            <a:extLst>
              <a:ext uri="{FF2B5EF4-FFF2-40B4-BE49-F238E27FC236}">
                <a16:creationId xmlns:a16="http://schemas.microsoft.com/office/drawing/2014/main" id="{66752087-84F4-0452-9BDD-D4C7C196D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87" y="1403221"/>
            <a:ext cx="2743200" cy="2725212"/>
          </a:xfrm>
          <a:prstGeom prst="rect">
            <a:avLst/>
          </a:prstGeom>
        </p:spPr>
      </p:pic>
      <p:pic>
        <p:nvPicPr>
          <p:cNvPr id="17" name="그림 16" descr="환경 - 무료 자연개 아이콘">
            <a:extLst>
              <a:ext uri="{FF2B5EF4-FFF2-40B4-BE49-F238E27FC236}">
                <a16:creationId xmlns:a16="http://schemas.microsoft.com/office/drawing/2014/main" id="{D9FFA506-2C73-1ED9-162C-293D02397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163" y="1544110"/>
            <a:ext cx="2743200" cy="27432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95C355-2E04-6C8F-0B3D-00CF4996678F}"/>
              </a:ext>
            </a:extLst>
          </p:cNvPr>
          <p:cNvSpPr/>
          <p:nvPr/>
        </p:nvSpPr>
        <p:spPr>
          <a:xfrm>
            <a:off x="4707193" y="4903837"/>
            <a:ext cx="2390468" cy="38714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Actions</a:t>
            </a:r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2482E2B9-E55D-A755-9E52-34D84F4AA8D7}"/>
              </a:ext>
            </a:extLst>
          </p:cNvPr>
          <p:cNvSpPr/>
          <p:nvPr/>
        </p:nvSpPr>
        <p:spPr>
          <a:xfrm>
            <a:off x="9002661" y="4326191"/>
            <a:ext cx="184353" cy="811163"/>
          </a:xfrm>
          <a:prstGeom prst="up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폰트, 상징, 타이포그래피, 서예이(가) 표시된 사진&#10;&#10;자동 생성된 설명">
            <a:extLst>
              <a:ext uri="{FF2B5EF4-FFF2-40B4-BE49-F238E27FC236}">
                <a16:creationId xmlns:a16="http://schemas.microsoft.com/office/drawing/2014/main" id="{3C36B8AD-4EB0-1259-FECC-A3EE0C1A1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3" y="4396555"/>
            <a:ext cx="627114" cy="50451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908795-DE30-C236-2968-C428E44E265B}"/>
              </a:ext>
            </a:extLst>
          </p:cNvPr>
          <p:cNvSpPr/>
          <p:nvPr/>
        </p:nvSpPr>
        <p:spPr>
          <a:xfrm rot="5400000">
            <a:off x="8056304" y="4092677"/>
            <a:ext cx="86032" cy="200332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상자 47">
            <a:extLst>
              <a:ext uri="{FF2B5EF4-FFF2-40B4-BE49-F238E27FC236}">
                <a16:creationId xmlns:a16="http://schemas.microsoft.com/office/drawing/2014/main" id="{F5830C35-9CA9-976F-6888-4C456F6245E7}"/>
              </a:ext>
            </a:extLst>
          </p:cNvPr>
          <p:cNvSpPr txBox="1">
            <a:spLocks/>
          </p:cNvSpPr>
          <p:nvPr/>
        </p:nvSpPr>
        <p:spPr>
          <a:xfrm>
            <a:off x="3771615" y="5717278"/>
            <a:ext cx="5071830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400" err="1">
                <a:latin typeface="맑은 고딕"/>
                <a:ea typeface="맑은 고딕"/>
              </a:rPr>
              <a:t>Agent가</a:t>
            </a:r>
            <a:r>
              <a:rPr lang="ko-KR" altLang="en-US" sz="1400">
                <a:latin typeface="맑은 고딕"/>
                <a:ea typeface="맑은 고딕"/>
              </a:rPr>
              <a:t> 수행할 다음 At+1을 선택하는 데 St+1만 사용하며, </a:t>
            </a:r>
          </a:p>
          <a:p>
            <a:r>
              <a:rPr lang="ko-KR" altLang="en-US" sz="1400" err="1">
                <a:latin typeface="맑은 고딕"/>
                <a:ea typeface="맑은 고딕"/>
              </a:rPr>
              <a:t>St</a:t>
            </a:r>
            <a:r>
              <a:rPr lang="ko-KR" altLang="en-US" sz="1400">
                <a:latin typeface="맑은 고딕"/>
                <a:ea typeface="맑은 고딕"/>
              </a:rPr>
              <a:t>, St-1, St-2, … 등은 전혀 고려하지 않는다는 뜻이다.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1773D3-7A2A-2265-C0AB-39A84A750149}"/>
              </a:ext>
            </a:extLst>
          </p:cNvPr>
          <p:cNvSpPr/>
          <p:nvPr/>
        </p:nvSpPr>
        <p:spPr>
          <a:xfrm rot="5400000">
            <a:off x="3607207" y="-454742"/>
            <a:ext cx="86032" cy="2003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2465B9-DD55-0BD3-D460-948092457D64}"/>
              </a:ext>
            </a:extLst>
          </p:cNvPr>
          <p:cNvSpPr/>
          <p:nvPr/>
        </p:nvSpPr>
        <p:spPr>
          <a:xfrm>
            <a:off x="4651885" y="356417"/>
            <a:ext cx="2390468" cy="387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Observations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0CDFBA-CD0F-AD71-860F-0FE8FE46C916}"/>
              </a:ext>
            </a:extLst>
          </p:cNvPr>
          <p:cNvSpPr/>
          <p:nvPr/>
        </p:nvSpPr>
        <p:spPr>
          <a:xfrm rot="5400000">
            <a:off x="7994852" y="-454743"/>
            <a:ext cx="86032" cy="2003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C05CFA-0027-9FF8-4D34-9425DE691042}"/>
              </a:ext>
            </a:extLst>
          </p:cNvPr>
          <p:cNvSpPr/>
          <p:nvPr/>
        </p:nvSpPr>
        <p:spPr>
          <a:xfrm>
            <a:off x="8959643" y="522336"/>
            <a:ext cx="86032" cy="8849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B3F37537-0DB7-CD51-6E1F-50291DB1016A}"/>
              </a:ext>
            </a:extLst>
          </p:cNvPr>
          <p:cNvSpPr/>
          <p:nvPr/>
        </p:nvSpPr>
        <p:spPr>
          <a:xfrm rot="10800000">
            <a:off x="2599402" y="503900"/>
            <a:ext cx="184353" cy="811163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0" name="그림 9" descr="폰트, 상징, 타이포그래피, 화이트이(가) 표시된 사진&#10;&#10;자동 생성된 설명">
            <a:extLst>
              <a:ext uri="{FF2B5EF4-FFF2-40B4-BE49-F238E27FC236}">
                <a16:creationId xmlns:a16="http://schemas.microsoft.com/office/drawing/2014/main" id="{E688572B-CC14-C103-09D8-B87A1F076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854" y="771372"/>
            <a:ext cx="603149" cy="515888"/>
          </a:xfrm>
          <a:prstGeom prst="rect">
            <a:avLst/>
          </a:prstGeom>
        </p:spPr>
      </p:pic>
      <p:pic>
        <p:nvPicPr>
          <p:cNvPr id="15" name="그림 14" descr="폰트, 타이포그래피, 상징, 디자인이(가) 표시된 사진&#10;&#10;자동 생성된 설명">
            <a:extLst>
              <a:ext uri="{FF2B5EF4-FFF2-40B4-BE49-F238E27FC236}">
                <a16:creationId xmlns:a16="http://schemas.microsoft.com/office/drawing/2014/main" id="{2175151A-EAD6-6414-89C8-B7AD10B00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992" y="829904"/>
            <a:ext cx="559210" cy="3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06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231062" y="969512"/>
            <a:ext cx="25725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147925" y="596706"/>
            <a:ext cx="316717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MDP(</a:t>
            </a:r>
            <a:r>
              <a:rPr lang="en-US" altLang="ko-KR" sz="1400" i="1">
                <a:latin typeface="Arial"/>
                <a:ea typeface="맑은 고딕"/>
                <a:cs typeface="Arial"/>
              </a:rPr>
              <a:t>Markov Decision Process</a:t>
            </a:r>
            <a:r>
              <a:rPr lang="en-US" altLang="ko-KR" sz="1600">
                <a:latin typeface="Arial"/>
                <a:ea typeface="맑은 고딕"/>
                <a:cs typeface="Arial"/>
              </a:rPr>
              <a:t>)</a:t>
            </a:r>
            <a:endParaRPr lang="ko-KR" sz="1600">
              <a:latin typeface="Arial"/>
              <a:ea typeface="맑은 고딕"/>
              <a:cs typeface="Arial"/>
            </a:endParaRPr>
          </a:p>
        </p:txBody>
      </p:sp>
      <p:sp>
        <p:nvSpPr>
          <p:cNvPr id="11" name="텍스트 상자 32">
            <a:extLst>
              <a:ext uri="{FF2B5EF4-FFF2-40B4-BE49-F238E27FC236}">
                <a16:creationId xmlns:a16="http://schemas.microsoft.com/office/drawing/2014/main" id="{F20ADF04-346F-FAEA-0A51-F97ECB51853F}"/>
              </a:ext>
            </a:extLst>
          </p:cNvPr>
          <p:cNvSpPr txBox="1">
            <a:spLocks/>
          </p:cNvSpPr>
          <p:nvPr/>
        </p:nvSpPr>
        <p:spPr>
          <a:xfrm>
            <a:off x="4259628" y="338021"/>
            <a:ext cx="6360989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ea typeface="맑은 고딕"/>
              </a:rPr>
              <a:t>거의 모든 강화학습 문제는 </a:t>
            </a:r>
            <a:r>
              <a:rPr lang="ko-KR" altLang="en-US" sz="1500" err="1">
                <a:ea typeface="맑은 고딕"/>
              </a:rPr>
              <a:t>MDP로</a:t>
            </a:r>
            <a:r>
              <a:rPr lang="ko-KR" altLang="en-US" sz="1500">
                <a:ea typeface="맑은 고딕"/>
              </a:rPr>
              <a:t> 표현되며, 따라서 강화학습 문제는</a:t>
            </a:r>
          </a:p>
          <a:p>
            <a:r>
              <a:rPr lang="ko-KR" altLang="en-US" sz="1500">
                <a:ea typeface="맑은 고딕"/>
              </a:rPr>
              <a:t>MDP 문제를 해결하는 </a:t>
            </a:r>
            <a:r>
              <a:rPr lang="ko-KR" altLang="en-US" sz="1500" err="1">
                <a:ea typeface="맑은 고딕"/>
              </a:rPr>
              <a:t>것과도</a:t>
            </a:r>
            <a:r>
              <a:rPr lang="ko-KR" altLang="en-US" sz="1500">
                <a:ea typeface="맑은 고딕"/>
              </a:rPr>
              <a:t> 같다.</a:t>
            </a:r>
          </a:p>
          <a:p>
            <a:endParaRPr lang="ko-KR" altLang="en-US" sz="1500">
              <a:ea typeface="맑은 고딕" panose="020B0503020000020004" pitchFamily="34" charset="-127"/>
            </a:endParaRPr>
          </a:p>
          <a:p>
            <a:r>
              <a:rPr lang="ko-KR" altLang="en-US" sz="1500" err="1">
                <a:ea typeface="맑은 고딕"/>
              </a:rPr>
              <a:t>MDP는</a:t>
            </a:r>
            <a:r>
              <a:rPr lang="ko-KR" altLang="en-US" sz="1500">
                <a:ea typeface="맑은 고딕"/>
              </a:rPr>
              <a:t> 이전까지 살펴본 개념을 통해서 아주 쉽게 이해할 수 있다.</a:t>
            </a:r>
            <a:endParaRPr lang="ko-KR" altLang="en-US" sz="1500">
              <a:ea typeface="맑은 고딕" panose="020B0503020000020004" pitchFamily="34" charset="-127"/>
            </a:endParaRPr>
          </a:p>
        </p:txBody>
      </p:sp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8D4F2CC3-0998-36EE-ECE8-72909672BE7E}"/>
              </a:ext>
            </a:extLst>
          </p:cNvPr>
          <p:cNvSpPr txBox="1">
            <a:spLocks/>
          </p:cNvSpPr>
          <p:nvPr/>
        </p:nvSpPr>
        <p:spPr>
          <a:xfrm>
            <a:off x="4234437" y="2630318"/>
            <a:ext cx="6360989" cy="401776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err="1">
                <a:ea typeface="맑은 고딕"/>
              </a:rPr>
              <a:t>MDP는</a:t>
            </a:r>
            <a:r>
              <a:rPr lang="ko-KR" altLang="en-US" sz="1500">
                <a:ea typeface="맑은 고딕"/>
              </a:rPr>
              <a:t> 다음 요소의 집합이라고 할 수 있다.</a:t>
            </a:r>
            <a:endParaRPr lang="ko-KR" altLang="en-US" sz="1500">
              <a:ea typeface="맑은 고딕" panose="020B0503020000020004" pitchFamily="34" charset="-127"/>
            </a:endParaRPr>
          </a:p>
          <a:p>
            <a:endParaRPr lang="ko-KR" altLang="en-US" sz="1500">
              <a:ea typeface="맑은 고딕" panose="020B0503020000020004" pitchFamily="34" charset="-127"/>
            </a:endParaRPr>
          </a:p>
          <a:p>
            <a:r>
              <a:rPr lang="ko-KR" altLang="en-US" sz="1500">
                <a:ea typeface="맑은 고딕"/>
              </a:rPr>
              <a:t>1) </a:t>
            </a:r>
            <a:r>
              <a:rPr lang="ko-KR" altLang="en-US" sz="1500" err="1">
                <a:ea typeface="맑은 고딕"/>
              </a:rPr>
              <a:t>S</a:t>
            </a:r>
            <a:r>
              <a:rPr lang="ko-KR" altLang="en-US" sz="1500">
                <a:ea typeface="맑은 고딕"/>
              </a:rPr>
              <a:t> : State의 집합</a:t>
            </a:r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2) </a:t>
            </a:r>
            <a:r>
              <a:rPr lang="ko-KR" altLang="en-US" sz="1500" err="1">
                <a:ea typeface="맑은 고딕"/>
              </a:rPr>
              <a:t>A</a:t>
            </a:r>
            <a:r>
              <a:rPr lang="ko-KR" altLang="en-US" sz="1500">
                <a:ea typeface="맑은 고딕"/>
              </a:rPr>
              <a:t> : </a:t>
            </a:r>
            <a:r>
              <a:rPr lang="ko-KR" altLang="en-US" sz="1500" err="1">
                <a:ea typeface="맑은 고딕"/>
              </a:rPr>
              <a:t>Action의</a:t>
            </a:r>
            <a:r>
              <a:rPr lang="ko-KR" altLang="en-US" sz="1500">
                <a:ea typeface="맑은 고딕"/>
              </a:rPr>
              <a:t> 집합</a:t>
            </a:r>
            <a:endParaRPr lang="ko-KR"/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3) </a:t>
            </a:r>
            <a:r>
              <a:rPr lang="ko-KR" altLang="en-US" sz="1500" err="1">
                <a:ea typeface="맑은 고딕"/>
              </a:rPr>
              <a:t>P</a:t>
            </a:r>
            <a:r>
              <a:rPr lang="ko-KR" altLang="en-US" sz="1500">
                <a:ea typeface="맑은 고딕"/>
              </a:rPr>
              <a:t> : State </a:t>
            </a:r>
            <a:r>
              <a:rPr lang="ko-KR" altLang="en-US" sz="1500" err="1">
                <a:ea typeface="맑은 고딕"/>
              </a:rPr>
              <a:t>Transition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Probability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Matrix의</a:t>
            </a:r>
            <a:r>
              <a:rPr lang="ko-KR" altLang="en-US" sz="1500">
                <a:ea typeface="맑은 고딕"/>
              </a:rPr>
              <a:t> 집합 /</a:t>
            </a:r>
            <a:endParaRPr lang="ko-KR"/>
          </a:p>
          <a:p>
            <a:endParaRPr lang="ko-KR" altLang="en-US" sz="1500">
              <a:ea typeface="맑은 고딕" panose="020B0503020000020004" pitchFamily="34" charset="-127"/>
            </a:endParaRPr>
          </a:p>
          <a:p>
            <a:r>
              <a:rPr lang="ko-KR" altLang="en-US" sz="1500">
                <a:ea typeface="맑은 고딕"/>
              </a:rPr>
              <a:t>4) </a:t>
            </a:r>
            <a:r>
              <a:rPr lang="ko-KR" altLang="en-US" sz="1500" err="1">
                <a:ea typeface="맑은 고딕"/>
              </a:rPr>
              <a:t>R</a:t>
            </a:r>
            <a:r>
              <a:rPr lang="ko-KR" altLang="en-US" sz="1500">
                <a:ea typeface="맑은 고딕"/>
              </a:rPr>
              <a:t> : </a:t>
            </a:r>
            <a:r>
              <a:rPr lang="ko-KR" altLang="en-US" sz="1500" err="1">
                <a:ea typeface="맑은 고딕"/>
              </a:rPr>
              <a:t>Reward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Function</a:t>
            </a:r>
            <a:r>
              <a:rPr lang="ko-KR" altLang="en-US" sz="1500">
                <a:ea typeface="맑은 고딕"/>
              </a:rPr>
              <a:t> /</a:t>
            </a:r>
          </a:p>
          <a:p>
            <a:endParaRPr lang="ko-KR" altLang="en-US" sz="1500">
              <a:ea typeface="맑은 고딕" panose="020B0503020000020004" pitchFamily="34" charset="-127"/>
            </a:endParaRPr>
          </a:p>
          <a:p>
            <a:r>
              <a:rPr lang="en-US" altLang="ko-KR" sz="1500">
                <a:latin typeface="Malgun Gothic"/>
                <a:ea typeface="Malgun Gothic"/>
              </a:rPr>
              <a:t>5) γ : discount factor /</a:t>
            </a:r>
            <a:r>
              <a:rPr lang="ko-KR" sz="1500" b="1">
                <a:latin typeface="Malgun Gothic"/>
                <a:ea typeface="Malgun Gothic"/>
              </a:rPr>
              <a:t> </a:t>
            </a:r>
            <a:r>
              <a:rPr lang="en-US" altLang="ko-KR" sz="1500" b="1">
                <a:latin typeface="Malgun Gothic"/>
                <a:ea typeface="Malgun Gothic"/>
              </a:rPr>
              <a:t>3.</a:t>
            </a:r>
            <a:endParaRPr lang="ko-KR" altLang="en-US">
              <a:latin typeface="맑은 고딕" panose="020F0502020204030204"/>
              <a:ea typeface="맑은 고딕" panose="020B0503020000020004" pitchFamily="34" charset="-127"/>
            </a:endParaRPr>
          </a:p>
          <a:p>
            <a:endParaRPr lang="en-US" altLang="ko-KR" sz="1500" b="1">
              <a:latin typeface="Malgun Gothic"/>
              <a:ea typeface="Malgun Gothic"/>
            </a:endParaRPr>
          </a:p>
          <a:p>
            <a:endParaRPr lang="en-US" altLang="ko-KR" sz="1500">
              <a:latin typeface="Malgun Gothic"/>
              <a:ea typeface="Malgun Gothic"/>
            </a:endParaRPr>
          </a:p>
          <a:p>
            <a:r>
              <a:rPr lang="en-US" altLang="ko-KR" sz="1500">
                <a:latin typeface="Malgun Gothic"/>
                <a:ea typeface="Malgun Gothic"/>
              </a:rPr>
              <a:t>이 </a:t>
            </a:r>
            <a:r>
              <a:rPr lang="en-US" altLang="ko-KR" sz="1500" err="1">
                <a:latin typeface="Malgun Gothic"/>
                <a:ea typeface="Malgun Gothic"/>
              </a:rPr>
              <a:t>다섯</a:t>
            </a:r>
            <a:r>
              <a:rPr lang="en-US" altLang="ko-KR" sz="1500">
                <a:latin typeface="Malgun Gothic"/>
                <a:ea typeface="Malgun Gothic"/>
              </a:rPr>
              <a:t> </a:t>
            </a:r>
            <a:r>
              <a:rPr lang="en-US" altLang="ko-KR" sz="1500" err="1">
                <a:latin typeface="Malgun Gothic"/>
                <a:ea typeface="Malgun Gothic"/>
              </a:rPr>
              <a:t>가지</a:t>
            </a:r>
            <a:r>
              <a:rPr lang="en-US" altLang="ko-KR" sz="1500">
                <a:latin typeface="Malgun Gothic"/>
                <a:ea typeface="Malgun Gothic"/>
              </a:rPr>
              <a:t> </a:t>
            </a:r>
            <a:r>
              <a:rPr lang="en-US" altLang="ko-KR" sz="1500" err="1">
                <a:latin typeface="Malgun Gothic"/>
                <a:ea typeface="Malgun Gothic"/>
              </a:rPr>
              <a:t>개념에서</a:t>
            </a:r>
            <a:r>
              <a:rPr lang="en-US" altLang="ko-KR" sz="1500">
                <a:latin typeface="Malgun Gothic"/>
                <a:ea typeface="Malgun Gothic"/>
              </a:rPr>
              <a:t>, </a:t>
            </a:r>
            <a:r>
              <a:rPr lang="en-US" altLang="ko-KR" sz="1500" err="1">
                <a:latin typeface="Malgun Gothic"/>
                <a:ea typeface="Malgun Gothic"/>
              </a:rPr>
              <a:t>이전에</a:t>
            </a:r>
            <a:r>
              <a:rPr lang="en-US" altLang="ko-KR" sz="1500">
                <a:latin typeface="Malgun Gothic"/>
                <a:ea typeface="Malgun Gothic"/>
              </a:rPr>
              <a:t> </a:t>
            </a:r>
            <a:r>
              <a:rPr lang="en-US" altLang="ko-KR" sz="1500" err="1">
                <a:latin typeface="Malgun Gothic"/>
                <a:ea typeface="Malgun Gothic"/>
              </a:rPr>
              <a:t>살펴보았던</a:t>
            </a:r>
            <a:r>
              <a:rPr lang="en-US" altLang="ko-KR" sz="1500">
                <a:latin typeface="Malgun Gothic"/>
                <a:ea typeface="Malgun Gothic"/>
              </a:rPr>
              <a:t> </a:t>
            </a:r>
            <a:r>
              <a:rPr lang="en-US" altLang="ko-KR" sz="1500" err="1">
                <a:latin typeface="Malgun Gothic"/>
                <a:ea typeface="Malgun Gothic"/>
              </a:rPr>
              <a:t>Policy의</a:t>
            </a:r>
            <a:r>
              <a:rPr lang="en-US" altLang="ko-KR" sz="1500">
                <a:latin typeface="Malgun Gothic"/>
                <a:ea typeface="Malgun Gothic"/>
              </a:rPr>
              <a:t> </a:t>
            </a:r>
            <a:r>
              <a:rPr lang="en-US" altLang="ko-KR" sz="1500" err="1">
                <a:latin typeface="Malgun Gothic"/>
                <a:ea typeface="Malgun Gothic"/>
              </a:rPr>
              <a:t>개념을</a:t>
            </a:r>
            <a:r>
              <a:rPr lang="en-US" altLang="ko-KR" sz="1500">
                <a:latin typeface="Malgun Gothic"/>
                <a:ea typeface="Malgun Gothic"/>
              </a:rPr>
              <a:t> </a:t>
            </a:r>
            <a:r>
              <a:rPr lang="en-US" altLang="ko-KR" sz="1500" err="1">
                <a:latin typeface="Malgun Gothic"/>
                <a:ea typeface="Malgun Gothic"/>
              </a:rPr>
              <a:t>도입하면</a:t>
            </a:r>
            <a:endParaRPr lang="en-US" altLang="ko-KR" sz="1500">
              <a:latin typeface="Malgun Gothic"/>
              <a:ea typeface="Malgun Gothic"/>
            </a:endParaRPr>
          </a:p>
          <a:p>
            <a:r>
              <a:rPr lang="en-US" altLang="ko-KR" sz="1500" err="1">
                <a:latin typeface="Malgun Gothic"/>
                <a:ea typeface="Malgun Gothic"/>
              </a:rPr>
              <a:t>완전한</a:t>
            </a:r>
            <a:r>
              <a:rPr lang="en-US" altLang="ko-KR" sz="1500">
                <a:latin typeface="Malgun Gothic"/>
                <a:ea typeface="Malgun Gothic"/>
              </a:rPr>
              <a:t> Markov Decision </a:t>
            </a:r>
            <a:r>
              <a:rPr lang="en-US" altLang="ko-KR" sz="1500" err="1">
                <a:latin typeface="Malgun Gothic"/>
                <a:ea typeface="Malgun Gothic"/>
              </a:rPr>
              <a:t>Process를</a:t>
            </a:r>
            <a:r>
              <a:rPr lang="en-US" altLang="ko-KR" sz="1500">
                <a:latin typeface="Malgun Gothic"/>
                <a:ea typeface="Malgun Gothic"/>
              </a:rPr>
              <a:t> </a:t>
            </a:r>
            <a:r>
              <a:rPr lang="en-US" altLang="ko-KR" sz="1500" err="1">
                <a:latin typeface="Malgun Gothic"/>
                <a:ea typeface="Malgun Gothic"/>
              </a:rPr>
              <a:t>구성할</a:t>
            </a:r>
            <a:r>
              <a:rPr lang="en-US" altLang="ko-KR" sz="1500">
                <a:latin typeface="Malgun Gothic"/>
                <a:ea typeface="Malgun Gothic"/>
              </a:rPr>
              <a:t> 수 </a:t>
            </a:r>
            <a:r>
              <a:rPr lang="en-US" altLang="ko-KR" sz="1500" err="1">
                <a:latin typeface="Malgun Gothic"/>
                <a:ea typeface="Malgun Gothic"/>
              </a:rPr>
              <a:t>있게</a:t>
            </a:r>
            <a:r>
              <a:rPr lang="en-US" altLang="ko-KR" sz="1500">
                <a:latin typeface="Malgun Gothic"/>
                <a:ea typeface="Malgun Gothic"/>
              </a:rPr>
              <a:t> </a:t>
            </a:r>
            <a:r>
              <a:rPr lang="en-US" altLang="ko-KR" sz="1500" err="1">
                <a:latin typeface="Malgun Gothic"/>
                <a:ea typeface="Malgun Gothic"/>
              </a:rPr>
              <a:t>된다</a:t>
            </a:r>
            <a:r>
              <a:rPr lang="en-US" altLang="ko-KR" sz="1500">
                <a:latin typeface="Malgun Gothic"/>
                <a:ea typeface="Malgun Gothic"/>
              </a:rPr>
              <a:t>.</a:t>
            </a:r>
          </a:p>
          <a:p>
            <a:endParaRPr lang="en-US" altLang="ko-KR" sz="1500">
              <a:latin typeface="Malgun Gothic"/>
              <a:ea typeface="Malgun Gothic"/>
            </a:endParaRPr>
          </a:p>
          <a:p>
            <a:r>
              <a:rPr lang="en-US" altLang="ko-KR" sz="1500" b="1">
                <a:latin typeface="Malgun Gothic"/>
                <a:ea typeface="Malgun Gothic"/>
              </a:rPr>
              <a:t>=&gt; </a:t>
            </a:r>
            <a:r>
              <a:rPr lang="en-US" altLang="ko-KR" sz="1500" b="1" err="1">
                <a:latin typeface="Malgun Gothic"/>
                <a:ea typeface="Malgun Gothic"/>
              </a:rPr>
              <a:t>쉽게</a:t>
            </a:r>
            <a:r>
              <a:rPr lang="en-US" altLang="ko-KR" sz="1500" b="1">
                <a:latin typeface="Malgun Gothic"/>
                <a:ea typeface="Malgun Gothic"/>
              </a:rPr>
              <a:t> </a:t>
            </a:r>
            <a:r>
              <a:rPr lang="en-US" altLang="ko-KR" sz="1500" b="1" err="1">
                <a:latin typeface="Malgun Gothic"/>
                <a:ea typeface="Malgun Gothic"/>
              </a:rPr>
              <a:t>말하면</a:t>
            </a:r>
            <a:r>
              <a:rPr lang="en-US" altLang="ko-KR" sz="1500" b="1">
                <a:latin typeface="Malgun Gothic"/>
                <a:ea typeface="Malgun Gothic"/>
              </a:rPr>
              <a:t>, </a:t>
            </a:r>
            <a:r>
              <a:rPr lang="en-US" altLang="ko-KR" sz="1500" b="1" err="1">
                <a:latin typeface="Malgun Gothic"/>
                <a:ea typeface="Malgun Gothic"/>
              </a:rPr>
              <a:t>MDP는</a:t>
            </a:r>
            <a:r>
              <a:rPr lang="en-US" altLang="ko-KR" sz="1500" b="1">
                <a:latin typeface="Malgun Gothic"/>
                <a:ea typeface="Malgun Gothic"/>
              </a:rPr>
              <a:t> </a:t>
            </a:r>
            <a:r>
              <a:rPr lang="en-US" altLang="ko-KR" sz="1500" b="1" err="1">
                <a:latin typeface="Malgun Gothic"/>
                <a:ea typeface="Malgun Gothic"/>
              </a:rPr>
              <a:t>FrozenLake</a:t>
            </a:r>
            <a:r>
              <a:rPr lang="en-US" altLang="ko-KR" sz="1500" b="1">
                <a:latin typeface="Malgun Gothic"/>
                <a:ea typeface="Malgun Gothic"/>
              </a:rPr>
              <a:t> </a:t>
            </a:r>
            <a:r>
              <a:rPr lang="en-US" altLang="ko-KR" sz="1500" b="1" err="1">
                <a:latin typeface="Malgun Gothic"/>
                <a:ea typeface="Malgun Gothic"/>
              </a:rPr>
              <a:t>예제에서</a:t>
            </a:r>
            <a:r>
              <a:rPr lang="en-US" altLang="ko-KR" sz="1500" b="1">
                <a:latin typeface="Malgun Gothic"/>
                <a:ea typeface="Malgun Gothic"/>
              </a:rPr>
              <a:t> </a:t>
            </a:r>
            <a:r>
              <a:rPr lang="en-US" altLang="ko-KR" sz="1500" b="1" err="1">
                <a:latin typeface="Malgun Gothic"/>
                <a:ea typeface="Malgun Gothic"/>
              </a:rPr>
              <a:t>살펴본</a:t>
            </a:r>
            <a:r>
              <a:rPr lang="en-US" altLang="ko-KR" sz="1500" b="1">
                <a:latin typeface="Malgun Gothic"/>
                <a:ea typeface="Malgun Gothic"/>
              </a:rPr>
              <a:t> </a:t>
            </a:r>
            <a:r>
              <a:rPr lang="en-US" altLang="ko-KR" sz="1500" b="1" err="1">
                <a:latin typeface="Malgun Gothic"/>
                <a:ea typeface="Malgun Gothic"/>
              </a:rPr>
              <a:t>환경과</a:t>
            </a:r>
            <a:r>
              <a:rPr lang="en-US" altLang="ko-KR" sz="1500" b="1">
                <a:latin typeface="Malgun Gothic"/>
                <a:ea typeface="Malgun Gothic"/>
              </a:rPr>
              <a:t> </a:t>
            </a:r>
            <a:r>
              <a:rPr lang="en-US" altLang="ko-KR" sz="1500" b="1" err="1">
                <a:latin typeface="Malgun Gothic"/>
                <a:ea typeface="Malgun Gothic"/>
              </a:rPr>
              <a:t>똑같다</a:t>
            </a:r>
            <a:r>
              <a:rPr lang="en-US" altLang="ko-KR" sz="1500" b="1">
                <a:latin typeface="Malgun Gothic"/>
                <a:ea typeface="Malgun Gothic"/>
              </a:rPr>
              <a:t>!</a:t>
            </a:r>
          </a:p>
        </p:txBody>
      </p:sp>
      <p:pic>
        <p:nvPicPr>
          <p:cNvPr id="13" name="그림 12" descr="폰트, 화이트, 타이포그래피, 서예이(가) 표시된 사진&#10;&#10;자동 생성된 설명">
            <a:extLst>
              <a:ext uri="{FF2B5EF4-FFF2-40B4-BE49-F238E27FC236}">
                <a16:creationId xmlns:a16="http://schemas.microsoft.com/office/drawing/2014/main" id="{EE664CCB-206E-3654-870F-9AE110F98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573" y="1805561"/>
            <a:ext cx="2743200" cy="677487"/>
          </a:xfrm>
          <a:prstGeom prst="rect">
            <a:avLst/>
          </a:prstGeom>
        </p:spPr>
      </p:pic>
      <p:sp>
        <p:nvSpPr>
          <p:cNvPr id="16" name="Rect 0">
            <a:extLst>
              <a:ext uri="{FF2B5EF4-FFF2-40B4-BE49-F238E27FC236}">
                <a16:creationId xmlns:a16="http://schemas.microsoft.com/office/drawing/2014/main" id="{F7555D25-BC8F-011D-B641-5A6634768983}"/>
              </a:ext>
            </a:extLst>
          </p:cNvPr>
          <p:cNvSpPr txBox="1">
            <a:spLocks/>
          </p:cNvSpPr>
          <p:nvPr/>
        </p:nvSpPr>
        <p:spPr>
          <a:xfrm>
            <a:off x="3979877" y="1993152"/>
            <a:ext cx="545020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en-US" altLang="ko-KR" sz="1600" b="1">
                <a:latin typeface="Malgun Gothic"/>
                <a:ea typeface="Malgun Gothic"/>
              </a:rPr>
              <a:t>MDP(Markov Decision Process)</a:t>
            </a:r>
            <a:endParaRPr lang="ko-KR" sz="1600" b="1">
              <a:latin typeface="Malgun Gothic"/>
              <a:ea typeface="Malgun Gothic"/>
            </a:endParaRPr>
          </a:p>
        </p:txBody>
      </p:sp>
      <p:pic>
        <p:nvPicPr>
          <p:cNvPr id="17" name="그림 16" descr="폰트, 타이포그래피, 화이트, 그래픽이(가) 표시된 사진&#10;&#10;자동 생성된 설명">
            <a:extLst>
              <a:ext uri="{FF2B5EF4-FFF2-40B4-BE49-F238E27FC236}">
                <a16:creationId xmlns:a16="http://schemas.microsoft.com/office/drawing/2014/main" id="{CE14382C-E474-7CF5-0483-D2A1A89D4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377" y="4879901"/>
            <a:ext cx="967300" cy="385504"/>
          </a:xfrm>
          <a:prstGeom prst="rect">
            <a:avLst/>
          </a:prstGeom>
        </p:spPr>
      </p:pic>
      <p:pic>
        <p:nvPicPr>
          <p:cNvPr id="18" name="그림 17" descr="폰트, 텍스트, 라인, 친필이(가) 표시된 사진&#10;&#10;자동 생성된 설명">
            <a:extLst>
              <a:ext uri="{FF2B5EF4-FFF2-40B4-BE49-F238E27FC236}">
                <a16:creationId xmlns:a16="http://schemas.microsoft.com/office/drawing/2014/main" id="{B2E4CBA4-714E-7F97-F72E-CB37757E0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84" y="3943552"/>
            <a:ext cx="2875447" cy="413030"/>
          </a:xfrm>
          <a:prstGeom prst="rect">
            <a:avLst/>
          </a:prstGeom>
        </p:spPr>
      </p:pic>
      <p:pic>
        <p:nvPicPr>
          <p:cNvPr id="19" name="그림 18" descr="폰트, 타이포그래피, 텍스트, 라인이(가) 표시된 사진&#10;&#10;자동 생성된 설명">
            <a:extLst>
              <a:ext uri="{FF2B5EF4-FFF2-40B4-BE49-F238E27FC236}">
                <a16:creationId xmlns:a16="http://schemas.microsoft.com/office/drawing/2014/main" id="{D24122E4-7713-7FCE-CA3F-BAF7950B0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408" y="4469020"/>
            <a:ext cx="2743200" cy="37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05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231062" y="969512"/>
            <a:ext cx="25725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147925" y="596706"/>
            <a:ext cx="316717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MDP(</a:t>
            </a:r>
            <a:r>
              <a:rPr lang="en-US" altLang="ko-KR" sz="1400" i="1">
                <a:latin typeface="Arial"/>
                <a:ea typeface="맑은 고딕"/>
                <a:cs typeface="Arial"/>
              </a:rPr>
              <a:t>Markov Decision Process</a:t>
            </a:r>
            <a:r>
              <a:rPr lang="en-US" altLang="ko-KR" sz="1600">
                <a:latin typeface="Arial"/>
                <a:ea typeface="맑은 고딕"/>
                <a:cs typeface="Arial"/>
              </a:rPr>
              <a:t>)</a:t>
            </a:r>
            <a:endParaRPr lang="ko-KR" sz="1600">
              <a:latin typeface="Arial"/>
              <a:ea typeface="맑은 고딕"/>
              <a:cs typeface="Arial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DA48204-41AF-5529-8B3D-39BBFCF794AC}"/>
              </a:ext>
            </a:extLst>
          </p:cNvPr>
          <p:cNvSpPr/>
          <p:nvPr/>
        </p:nvSpPr>
        <p:spPr>
          <a:xfrm>
            <a:off x="5529223" y="1700330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endParaRPr lang="ko-KR" altLang="en-US" sz="24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2250A2-D168-2738-A18F-48E19C50431C}"/>
              </a:ext>
            </a:extLst>
          </p:cNvPr>
          <p:cNvSpPr/>
          <p:nvPr/>
        </p:nvSpPr>
        <p:spPr>
          <a:xfrm>
            <a:off x="7701868" y="1832577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A4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743B0E-F1BF-EB15-13F6-95059B58EA8A}"/>
              </a:ext>
            </a:extLst>
          </p:cNvPr>
          <p:cNvSpPr/>
          <p:nvPr/>
        </p:nvSpPr>
        <p:spPr>
          <a:xfrm>
            <a:off x="9565934" y="1700329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r>
              <a:rPr lang="ko-KR" altLang="en-US" sz="2400">
                <a:solidFill>
                  <a:schemeClr val="tx1"/>
                </a:solidFill>
                <a:ea typeface="맑은 고딕"/>
              </a:rPr>
              <a:t>`</a:t>
            </a:r>
          </a:p>
        </p:txBody>
      </p:sp>
      <p:sp>
        <p:nvSpPr>
          <p:cNvPr id="19" name="텍스트 상자 47">
            <a:extLst>
              <a:ext uri="{FF2B5EF4-FFF2-40B4-BE49-F238E27FC236}">
                <a16:creationId xmlns:a16="http://schemas.microsoft.com/office/drawing/2014/main" id="{53903B34-10C8-1139-979F-182824D44193}"/>
              </a:ext>
            </a:extLst>
          </p:cNvPr>
          <p:cNvSpPr txBox="1">
            <a:spLocks/>
          </p:cNvSpPr>
          <p:nvPr/>
        </p:nvSpPr>
        <p:spPr>
          <a:xfrm>
            <a:off x="5605962" y="2681596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1</a:t>
            </a:r>
          </a:p>
        </p:txBody>
      </p:sp>
      <p:sp>
        <p:nvSpPr>
          <p:cNvPr id="20" name="텍스트 상자 47">
            <a:extLst>
              <a:ext uri="{FF2B5EF4-FFF2-40B4-BE49-F238E27FC236}">
                <a16:creationId xmlns:a16="http://schemas.microsoft.com/office/drawing/2014/main" id="{5435CC89-BB1C-8CB9-C2CC-FEBCED0654AC}"/>
              </a:ext>
            </a:extLst>
          </p:cNvPr>
          <p:cNvSpPr txBox="1">
            <a:spLocks/>
          </p:cNvSpPr>
          <p:nvPr/>
        </p:nvSpPr>
        <p:spPr>
          <a:xfrm>
            <a:off x="9642672" y="2681595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2</a:t>
            </a:r>
          </a:p>
        </p:txBody>
      </p:sp>
      <p:sp>
        <p:nvSpPr>
          <p:cNvPr id="21" name="텍스트 상자 47">
            <a:extLst>
              <a:ext uri="{FF2B5EF4-FFF2-40B4-BE49-F238E27FC236}">
                <a16:creationId xmlns:a16="http://schemas.microsoft.com/office/drawing/2014/main" id="{BC18E93D-F127-A52C-C9CD-88A08D8598E7}"/>
              </a:ext>
            </a:extLst>
          </p:cNvPr>
          <p:cNvSpPr txBox="1">
            <a:spLocks/>
          </p:cNvSpPr>
          <p:nvPr/>
        </p:nvSpPr>
        <p:spPr>
          <a:xfrm>
            <a:off x="7633762" y="2435991"/>
            <a:ext cx="869289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3E8AF8-C163-03F6-DAEB-E9D174913B5C}"/>
              </a:ext>
            </a:extLst>
          </p:cNvPr>
          <p:cNvSpPr/>
          <p:nvPr/>
        </p:nvSpPr>
        <p:spPr>
          <a:xfrm>
            <a:off x="5686661" y="415635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A1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6A3D5D-382F-9A72-3763-016A68DD1F86}"/>
              </a:ext>
            </a:extLst>
          </p:cNvPr>
          <p:cNvSpPr/>
          <p:nvPr/>
        </p:nvSpPr>
        <p:spPr>
          <a:xfrm>
            <a:off x="4061899" y="193963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A04B0B-99D1-263B-AF0A-25B2EA60E749}"/>
              </a:ext>
            </a:extLst>
          </p:cNvPr>
          <p:cNvSpPr/>
          <p:nvPr/>
        </p:nvSpPr>
        <p:spPr>
          <a:xfrm>
            <a:off x="5686660" y="361477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A3</a:t>
            </a:r>
          </a:p>
        </p:txBody>
      </p:sp>
      <p:sp>
        <p:nvSpPr>
          <p:cNvPr id="35" name="텍스트 상자 32">
            <a:extLst>
              <a:ext uri="{FF2B5EF4-FFF2-40B4-BE49-F238E27FC236}">
                <a16:creationId xmlns:a16="http://schemas.microsoft.com/office/drawing/2014/main" id="{C0B0720A-A8E6-807E-38EC-A95A191F68CD}"/>
              </a:ext>
            </a:extLst>
          </p:cNvPr>
          <p:cNvSpPr txBox="1">
            <a:spLocks/>
          </p:cNvSpPr>
          <p:nvPr/>
        </p:nvSpPr>
        <p:spPr>
          <a:xfrm>
            <a:off x="5027926" y="5061162"/>
            <a:ext cx="5044807" cy="12477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500">
                <a:latin typeface="Malgun Gothic"/>
                <a:ea typeface="Malgun Gothic"/>
              </a:rPr>
              <a:t>예시를 들어 </a:t>
            </a:r>
            <a:r>
              <a:rPr lang="ko-KR" sz="1500" err="1">
                <a:latin typeface="Malgun Gothic"/>
                <a:ea typeface="Malgun Gothic"/>
              </a:rPr>
              <a:t>MDP를</a:t>
            </a:r>
            <a:r>
              <a:rPr lang="ko-KR" sz="1500">
                <a:latin typeface="Malgun Gothic"/>
                <a:ea typeface="Malgun Gothic"/>
              </a:rPr>
              <a:t> 이해해보자. 다음과 같이 두 개의</a:t>
            </a:r>
            <a:endParaRPr lang="en-US" altLang="ko-KR" sz="1500">
              <a:latin typeface="Malgun Gothic"/>
              <a:ea typeface="Malgun Gothic"/>
            </a:endParaRPr>
          </a:p>
          <a:p>
            <a:r>
              <a:rPr lang="ko-KR" sz="1500" err="1">
                <a:latin typeface="Malgun Gothic"/>
                <a:ea typeface="Malgun Gothic"/>
              </a:rPr>
              <a:t>State가</a:t>
            </a:r>
            <a:r>
              <a:rPr lang="ko-KR" sz="1500">
                <a:latin typeface="Malgun Gothic"/>
                <a:ea typeface="Malgun Gothic"/>
              </a:rPr>
              <a:t> 존재할 때, State 1이 할 수 있는 </a:t>
            </a:r>
            <a:r>
              <a:rPr lang="ko-KR" sz="1500" err="1">
                <a:latin typeface="Malgun Gothic"/>
                <a:ea typeface="Malgun Gothic"/>
              </a:rPr>
              <a:t>Action은</a:t>
            </a:r>
            <a:r>
              <a:rPr lang="ko-KR" sz="1500">
                <a:latin typeface="Malgun Gothic"/>
                <a:ea typeface="Malgun Gothic"/>
              </a:rPr>
              <a:t> A1부터</a:t>
            </a:r>
            <a:endParaRPr lang="en-US" altLang="ko-KR" sz="1500">
              <a:latin typeface="Malgun Gothic"/>
              <a:ea typeface="Malgun Gothic"/>
            </a:endParaRPr>
          </a:p>
          <a:p>
            <a:r>
              <a:rPr lang="ko-KR" sz="1500">
                <a:latin typeface="Malgun Gothic"/>
                <a:ea typeface="Malgun Gothic"/>
              </a:rPr>
              <a:t>A4까지 총 네 개이다.</a:t>
            </a:r>
            <a:endParaRPr lang="en-US" altLang="ko-KR" sz="1500">
              <a:latin typeface="Malgun Gothic"/>
              <a:ea typeface="Malgun Gothic"/>
            </a:endParaRPr>
          </a:p>
          <a:p>
            <a:endParaRPr lang="ko-KR" sz="1500">
              <a:latin typeface="Malgun Gothic"/>
              <a:ea typeface="Malgun Gothic"/>
            </a:endParaRPr>
          </a:p>
          <a:p>
            <a:r>
              <a:rPr lang="ko-KR" sz="1500">
                <a:latin typeface="Malgun Gothic"/>
                <a:ea typeface="Malgun Gothic"/>
              </a:rPr>
              <a:t>이때</a:t>
            </a:r>
            <a:r>
              <a:rPr lang="ko-KR" altLang="en-US" sz="1500">
                <a:latin typeface="Malgun Gothic"/>
                <a:ea typeface="Malgun Gothic"/>
              </a:rPr>
              <a:t> </a:t>
            </a:r>
            <a:r>
              <a:rPr lang="ko-KR" altLang="en-US" sz="1500" err="1">
                <a:latin typeface="Malgun Gothic"/>
                <a:ea typeface="Malgun Gothic"/>
              </a:rPr>
              <a:t>Agent가</a:t>
            </a:r>
            <a:r>
              <a:rPr lang="ko-KR" altLang="en-US" sz="1500">
                <a:latin typeface="Malgun Gothic"/>
                <a:ea typeface="Malgun Gothic"/>
              </a:rPr>
              <a:t> State 1에 위치한다고 해 보자.</a:t>
            </a:r>
            <a:endParaRPr lang="ko-KR"/>
          </a:p>
        </p:txBody>
      </p:sp>
      <p:sp>
        <p:nvSpPr>
          <p:cNvPr id="38" name="텍스트 상자 47">
            <a:extLst>
              <a:ext uri="{FF2B5EF4-FFF2-40B4-BE49-F238E27FC236}">
                <a16:creationId xmlns:a16="http://schemas.microsoft.com/office/drawing/2014/main" id="{0B759207-966D-318B-5BFC-F1919AC1D0A1}"/>
              </a:ext>
            </a:extLst>
          </p:cNvPr>
          <p:cNvSpPr txBox="1">
            <a:spLocks/>
          </p:cNvSpPr>
          <p:nvPr/>
        </p:nvSpPr>
        <p:spPr>
          <a:xfrm>
            <a:off x="5606264" y="1037940"/>
            <a:ext cx="89387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  <p:sp>
        <p:nvSpPr>
          <p:cNvPr id="39" name="텍스트 상자 47">
            <a:extLst>
              <a:ext uri="{FF2B5EF4-FFF2-40B4-BE49-F238E27FC236}">
                <a16:creationId xmlns:a16="http://schemas.microsoft.com/office/drawing/2014/main" id="{FD5F75DC-8D58-5992-4A78-F8D31FBE999E}"/>
              </a:ext>
            </a:extLst>
          </p:cNvPr>
          <p:cNvSpPr txBox="1">
            <a:spLocks/>
          </p:cNvSpPr>
          <p:nvPr/>
        </p:nvSpPr>
        <p:spPr>
          <a:xfrm>
            <a:off x="3993793" y="2561939"/>
            <a:ext cx="875434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  <p:sp>
        <p:nvSpPr>
          <p:cNvPr id="40" name="텍스트 상자 47">
            <a:extLst>
              <a:ext uri="{FF2B5EF4-FFF2-40B4-BE49-F238E27FC236}">
                <a16:creationId xmlns:a16="http://schemas.microsoft.com/office/drawing/2014/main" id="{51F3519D-DB70-51C5-47B8-697243BA169D}"/>
              </a:ext>
            </a:extLst>
          </p:cNvPr>
          <p:cNvSpPr txBox="1">
            <a:spLocks/>
          </p:cNvSpPr>
          <p:nvPr/>
        </p:nvSpPr>
        <p:spPr>
          <a:xfrm>
            <a:off x="5606263" y="4230782"/>
            <a:ext cx="89387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56406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231062" y="969512"/>
            <a:ext cx="25725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147925" y="596706"/>
            <a:ext cx="316717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MDP(</a:t>
            </a:r>
            <a:r>
              <a:rPr lang="en-US" altLang="ko-KR" sz="1400" i="1">
                <a:latin typeface="Arial"/>
                <a:ea typeface="맑은 고딕"/>
                <a:cs typeface="Arial"/>
              </a:rPr>
              <a:t>Markov Decision Process</a:t>
            </a:r>
            <a:r>
              <a:rPr lang="en-US" altLang="ko-KR" sz="1600">
                <a:latin typeface="Arial"/>
                <a:ea typeface="맑은 고딕"/>
                <a:cs typeface="Arial"/>
              </a:rPr>
              <a:t>)</a:t>
            </a:r>
            <a:endParaRPr lang="ko-KR" sz="1600">
              <a:latin typeface="Arial"/>
              <a:ea typeface="맑은 고딕"/>
              <a:cs typeface="Arial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DA48204-41AF-5529-8B3D-39BBFCF794AC}"/>
              </a:ext>
            </a:extLst>
          </p:cNvPr>
          <p:cNvSpPr/>
          <p:nvPr/>
        </p:nvSpPr>
        <p:spPr>
          <a:xfrm>
            <a:off x="5529223" y="1700330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endParaRPr lang="ko-KR" altLang="en-US" sz="24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2250A2-D168-2738-A18F-48E19C50431C}"/>
              </a:ext>
            </a:extLst>
          </p:cNvPr>
          <p:cNvSpPr/>
          <p:nvPr/>
        </p:nvSpPr>
        <p:spPr>
          <a:xfrm>
            <a:off x="7701868" y="1832577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A4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743B0E-F1BF-EB15-13F6-95059B58EA8A}"/>
              </a:ext>
            </a:extLst>
          </p:cNvPr>
          <p:cNvSpPr/>
          <p:nvPr/>
        </p:nvSpPr>
        <p:spPr>
          <a:xfrm>
            <a:off x="9565934" y="1700329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r>
              <a:rPr lang="ko-KR" altLang="en-US" sz="2400">
                <a:solidFill>
                  <a:schemeClr val="tx1"/>
                </a:solidFill>
                <a:ea typeface="맑은 고딕"/>
              </a:rPr>
              <a:t>`</a:t>
            </a:r>
          </a:p>
        </p:txBody>
      </p:sp>
      <p:sp>
        <p:nvSpPr>
          <p:cNvPr id="19" name="텍스트 상자 47">
            <a:extLst>
              <a:ext uri="{FF2B5EF4-FFF2-40B4-BE49-F238E27FC236}">
                <a16:creationId xmlns:a16="http://schemas.microsoft.com/office/drawing/2014/main" id="{53903B34-10C8-1139-979F-182824D44193}"/>
              </a:ext>
            </a:extLst>
          </p:cNvPr>
          <p:cNvSpPr txBox="1">
            <a:spLocks/>
          </p:cNvSpPr>
          <p:nvPr/>
        </p:nvSpPr>
        <p:spPr>
          <a:xfrm>
            <a:off x="5605962" y="2681596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1</a:t>
            </a:r>
          </a:p>
        </p:txBody>
      </p:sp>
      <p:sp>
        <p:nvSpPr>
          <p:cNvPr id="20" name="텍스트 상자 47">
            <a:extLst>
              <a:ext uri="{FF2B5EF4-FFF2-40B4-BE49-F238E27FC236}">
                <a16:creationId xmlns:a16="http://schemas.microsoft.com/office/drawing/2014/main" id="{5435CC89-BB1C-8CB9-C2CC-FEBCED0654AC}"/>
              </a:ext>
            </a:extLst>
          </p:cNvPr>
          <p:cNvSpPr txBox="1">
            <a:spLocks/>
          </p:cNvSpPr>
          <p:nvPr/>
        </p:nvSpPr>
        <p:spPr>
          <a:xfrm>
            <a:off x="9642672" y="2681595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2</a:t>
            </a:r>
          </a:p>
        </p:txBody>
      </p:sp>
      <p:sp>
        <p:nvSpPr>
          <p:cNvPr id="21" name="텍스트 상자 47">
            <a:extLst>
              <a:ext uri="{FF2B5EF4-FFF2-40B4-BE49-F238E27FC236}">
                <a16:creationId xmlns:a16="http://schemas.microsoft.com/office/drawing/2014/main" id="{BC18E93D-F127-A52C-C9CD-88A08D8598E7}"/>
              </a:ext>
            </a:extLst>
          </p:cNvPr>
          <p:cNvSpPr txBox="1">
            <a:spLocks/>
          </p:cNvSpPr>
          <p:nvPr/>
        </p:nvSpPr>
        <p:spPr>
          <a:xfrm>
            <a:off x="7633762" y="2435991"/>
            <a:ext cx="813983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3E8AF8-C163-03F6-DAEB-E9D174913B5C}"/>
              </a:ext>
            </a:extLst>
          </p:cNvPr>
          <p:cNvSpPr/>
          <p:nvPr/>
        </p:nvSpPr>
        <p:spPr>
          <a:xfrm>
            <a:off x="5686661" y="415635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A1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6A3D5D-382F-9A72-3763-016A68DD1F86}"/>
              </a:ext>
            </a:extLst>
          </p:cNvPr>
          <p:cNvSpPr/>
          <p:nvPr/>
        </p:nvSpPr>
        <p:spPr>
          <a:xfrm>
            <a:off x="4061899" y="193963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A04B0B-99D1-263B-AF0A-25B2EA60E749}"/>
              </a:ext>
            </a:extLst>
          </p:cNvPr>
          <p:cNvSpPr/>
          <p:nvPr/>
        </p:nvSpPr>
        <p:spPr>
          <a:xfrm>
            <a:off x="5686660" y="361477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A3</a:t>
            </a:r>
          </a:p>
        </p:txBody>
      </p:sp>
      <p:sp>
        <p:nvSpPr>
          <p:cNvPr id="35" name="텍스트 상자 32">
            <a:extLst>
              <a:ext uri="{FF2B5EF4-FFF2-40B4-BE49-F238E27FC236}">
                <a16:creationId xmlns:a16="http://schemas.microsoft.com/office/drawing/2014/main" id="{C0B0720A-A8E6-807E-38EC-A95A191F68CD}"/>
              </a:ext>
            </a:extLst>
          </p:cNvPr>
          <p:cNvSpPr txBox="1">
            <a:spLocks/>
          </p:cNvSpPr>
          <p:nvPr/>
        </p:nvSpPr>
        <p:spPr>
          <a:xfrm>
            <a:off x="5027926" y="5061162"/>
            <a:ext cx="5044807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500" dirty="0">
                <a:latin typeface="Malgun Gothic"/>
                <a:ea typeface="Malgun Gothic"/>
              </a:rPr>
              <a:t>다음과 같이 두 개의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ko-KR" sz="1500" dirty="0" err="1">
                <a:latin typeface="Malgun Gothic"/>
                <a:ea typeface="Malgun Gothic"/>
              </a:rPr>
              <a:t>State가</a:t>
            </a:r>
            <a:r>
              <a:rPr lang="ko-KR" sz="1500" dirty="0">
                <a:latin typeface="Malgun Gothic"/>
                <a:ea typeface="Malgun Gothic"/>
              </a:rPr>
              <a:t> 존재할 때, State 1이 할 수 있는 </a:t>
            </a:r>
            <a:r>
              <a:rPr lang="ko-KR" sz="1500" dirty="0" err="1">
                <a:latin typeface="Malgun Gothic"/>
                <a:ea typeface="Malgun Gothic"/>
              </a:rPr>
              <a:t>Action은</a:t>
            </a:r>
            <a:r>
              <a:rPr lang="ko-KR" sz="1500" dirty="0">
                <a:latin typeface="Malgun Gothic"/>
                <a:ea typeface="Malgun Gothic"/>
              </a:rPr>
              <a:t> A1부터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ko-KR" sz="1500" dirty="0">
                <a:latin typeface="Malgun Gothic"/>
                <a:ea typeface="Malgun Gothic"/>
              </a:rPr>
              <a:t>A4까지 총 네 개이다.</a:t>
            </a:r>
            <a:endParaRPr lang="en-US" altLang="ko-KR" sz="1500" dirty="0">
              <a:latin typeface="Malgun Gothic"/>
              <a:ea typeface="Malgun Gothic"/>
            </a:endParaRPr>
          </a:p>
          <a:p>
            <a:endParaRPr lang="ko-KR" sz="1500">
              <a:latin typeface="Malgun Gothic"/>
              <a:ea typeface="Malgun Gothic"/>
            </a:endParaRPr>
          </a:p>
          <a:p>
            <a:r>
              <a:rPr lang="ko-KR" sz="1500" dirty="0">
                <a:latin typeface="Malgun Gothic"/>
                <a:ea typeface="Malgun Gothic"/>
              </a:rPr>
              <a:t>이때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ko-KR" altLang="en-US" sz="1500" dirty="0" err="1">
                <a:latin typeface="Malgun Gothic"/>
                <a:ea typeface="Malgun Gothic"/>
              </a:rPr>
              <a:t>Agent가</a:t>
            </a:r>
            <a:r>
              <a:rPr lang="ko-KR" altLang="en-US" sz="1500" dirty="0">
                <a:latin typeface="Malgun Gothic"/>
                <a:ea typeface="Malgun Gothic"/>
              </a:rPr>
              <a:t> State 1에 위치한다고 해 보자.</a:t>
            </a:r>
            <a:endParaRPr lang="ko-KR" dirty="0"/>
          </a:p>
        </p:txBody>
      </p:sp>
      <p:sp>
        <p:nvSpPr>
          <p:cNvPr id="7" name="웃는 얼굴 6">
            <a:extLst>
              <a:ext uri="{FF2B5EF4-FFF2-40B4-BE49-F238E27FC236}">
                <a16:creationId xmlns:a16="http://schemas.microsoft.com/office/drawing/2014/main" id="{29D38174-E199-30F7-9816-C982208AC849}"/>
              </a:ext>
            </a:extLst>
          </p:cNvPr>
          <p:cNvSpPr/>
          <p:nvPr/>
        </p:nvSpPr>
        <p:spPr>
          <a:xfrm>
            <a:off x="5789852" y="1939815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상자 47">
            <a:extLst>
              <a:ext uri="{FF2B5EF4-FFF2-40B4-BE49-F238E27FC236}">
                <a16:creationId xmlns:a16="http://schemas.microsoft.com/office/drawing/2014/main" id="{9BC4996E-0A7A-8C80-F790-CBC903A090B0}"/>
              </a:ext>
            </a:extLst>
          </p:cNvPr>
          <p:cNvSpPr txBox="1">
            <a:spLocks/>
          </p:cNvSpPr>
          <p:nvPr/>
        </p:nvSpPr>
        <p:spPr>
          <a:xfrm>
            <a:off x="5606264" y="1037940"/>
            <a:ext cx="844708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  <p:sp>
        <p:nvSpPr>
          <p:cNvPr id="16" name="텍스트 상자 47">
            <a:extLst>
              <a:ext uri="{FF2B5EF4-FFF2-40B4-BE49-F238E27FC236}">
                <a16:creationId xmlns:a16="http://schemas.microsoft.com/office/drawing/2014/main" id="{DE536637-3667-D279-A224-F6425826B006}"/>
              </a:ext>
            </a:extLst>
          </p:cNvPr>
          <p:cNvSpPr txBox="1">
            <a:spLocks/>
          </p:cNvSpPr>
          <p:nvPr/>
        </p:nvSpPr>
        <p:spPr>
          <a:xfrm>
            <a:off x="3993793" y="2561939"/>
            <a:ext cx="90001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  <p:sp>
        <p:nvSpPr>
          <p:cNvPr id="18" name="텍스트 상자 47">
            <a:extLst>
              <a:ext uri="{FF2B5EF4-FFF2-40B4-BE49-F238E27FC236}">
                <a16:creationId xmlns:a16="http://schemas.microsoft.com/office/drawing/2014/main" id="{331359E7-B644-D732-990E-535B66591870}"/>
              </a:ext>
            </a:extLst>
          </p:cNvPr>
          <p:cNvSpPr txBox="1">
            <a:spLocks/>
          </p:cNvSpPr>
          <p:nvPr/>
        </p:nvSpPr>
        <p:spPr>
          <a:xfrm>
            <a:off x="5606263" y="4230782"/>
            <a:ext cx="90001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102140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231062" y="969512"/>
            <a:ext cx="25725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147925" y="596706"/>
            <a:ext cx="316717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MDP(</a:t>
            </a:r>
            <a:r>
              <a:rPr lang="en-US" altLang="ko-KR" sz="1400" i="1">
                <a:latin typeface="Arial"/>
                <a:ea typeface="맑은 고딕"/>
                <a:cs typeface="Arial"/>
              </a:rPr>
              <a:t>Markov Decision Process</a:t>
            </a:r>
            <a:r>
              <a:rPr lang="en-US" altLang="ko-KR" sz="1600">
                <a:latin typeface="Arial"/>
                <a:ea typeface="맑은 고딕"/>
                <a:cs typeface="Arial"/>
              </a:rPr>
              <a:t>)</a:t>
            </a:r>
            <a:endParaRPr lang="ko-KR" sz="1600">
              <a:latin typeface="Arial"/>
              <a:ea typeface="맑은 고딕"/>
              <a:cs typeface="Arial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DA48204-41AF-5529-8B3D-39BBFCF794AC}"/>
              </a:ext>
            </a:extLst>
          </p:cNvPr>
          <p:cNvSpPr/>
          <p:nvPr/>
        </p:nvSpPr>
        <p:spPr>
          <a:xfrm>
            <a:off x="5529223" y="1700330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endParaRPr lang="ko-KR" altLang="en-US" sz="24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2250A2-D168-2738-A18F-48E19C50431C}"/>
              </a:ext>
            </a:extLst>
          </p:cNvPr>
          <p:cNvSpPr/>
          <p:nvPr/>
        </p:nvSpPr>
        <p:spPr>
          <a:xfrm>
            <a:off x="7701868" y="1832577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A4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743B0E-F1BF-EB15-13F6-95059B58EA8A}"/>
              </a:ext>
            </a:extLst>
          </p:cNvPr>
          <p:cNvSpPr/>
          <p:nvPr/>
        </p:nvSpPr>
        <p:spPr>
          <a:xfrm>
            <a:off x="9565934" y="1700329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r>
              <a:rPr lang="ko-KR" altLang="en-US" sz="2400">
                <a:solidFill>
                  <a:schemeClr val="tx1"/>
                </a:solidFill>
                <a:ea typeface="맑은 고딕"/>
              </a:rPr>
              <a:t>`</a:t>
            </a:r>
          </a:p>
        </p:txBody>
      </p:sp>
      <p:sp>
        <p:nvSpPr>
          <p:cNvPr id="19" name="텍스트 상자 47">
            <a:extLst>
              <a:ext uri="{FF2B5EF4-FFF2-40B4-BE49-F238E27FC236}">
                <a16:creationId xmlns:a16="http://schemas.microsoft.com/office/drawing/2014/main" id="{53903B34-10C8-1139-979F-182824D44193}"/>
              </a:ext>
            </a:extLst>
          </p:cNvPr>
          <p:cNvSpPr txBox="1">
            <a:spLocks/>
          </p:cNvSpPr>
          <p:nvPr/>
        </p:nvSpPr>
        <p:spPr>
          <a:xfrm>
            <a:off x="5605962" y="2681596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1</a:t>
            </a:r>
          </a:p>
        </p:txBody>
      </p:sp>
      <p:sp>
        <p:nvSpPr>
          <p:cNvPr id="20" name="텍스트 상자 47">
            <a:extLst>
              <a:ext uri="{FF2B5EF4-FFF2-40B4-BE49-F238E27FC236}">
                <a16:creationId xmlns:a16="http://schemas.microsoft.com/office/drawing/2014/main" id="{5435CC89-BB1C-8CB9-C2CC-FEBCED0654AC}"/>
              </a:ext>
            </a:extLst>
          </p:cNvPr>
          <p:cNvSpPr txBox="1">
            <a:spLocks/>
          </p:cNvSpPr>
          <p:nvPr/>
        </p:nvSpPr>
        <p:spPr>
          <a:xfrm>
            <a:off x="9642672" y="2681595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2</a:t>
            </a:r>
          </a:p>
        </p:txBody>
      </p:sp>
      <p:sp>
        <p:nvSpPr>
          <p:cNvPr id="21" name="텍스트 상자 47">
            <a:extLst>
              <a:ext uri="{FF2B5EF4-FFF2-40B4-BE49-F238E27FC236}">
                <a16:creationId xmlns:a16="http://schemas.microsoft.com/office/drawing/2014/main" id="{BC18E93D-F127-A52C-C9CD-88A08D8598E7}"/>
              </a:ext>
            </a:extLst>
          </p:cNvPr>
          <p:cNvSpPr txBox="1">
            <a:spLocks/>
          </p:cNvSpPr>
          <p:nvPr/>
        </p:nvSpPr>
        <p:spPr>
          <a:xfrm>
            <a:off x="7633762" y="2435991"/>
            <a:ext cx="844709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3E8AF8-C163-03F6-DAEB-E9D174913B5C}"/>
              </a:ext>
            </a:extLst>
          </p:cNvPr>
          <p:cNvSpPr/>
          <p:nvPr/>
        </p:nvSpPr>
        <p:spPr>
          <a:xfrm>
            <a:off x="5686661" y="415635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A1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6A3D5D-382F-9A72-3763-016A68DD1F86}"/>
              </a:ext>
            </a:extLst>
          </p:cNvPr>
          <p:cNvSpPr/>
          <p:nvPr/>
        </p:nvSpPr>
        <p:spPr>
          <a:xfrm>
            <a:off x="4061899" y="193963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A04B0B-99D1-263B-AF0A-25B2EA60E749}"/>
              </a:ext>
            </a:extLst>
          </p:cNvPr>
          <p:cNvSpPr/>
          <p:nvPr/>
        </p:nvSpPr>
        <p:spPr>
          <a:xfrm>
            <a:off x="5686660" y="361477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A3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A3A8A6-E7A4-BE4A-FE35-51B0037ACC23}"/>
              </a:ext>
            </a:extLst>
          </p:cNvPr>
          <p:cNvSpPr/>
          <p:nvPr/>
        </p:nvSpPr>
        <p:spPr>
          <a:xfrm>
            <a:off x="6656479" y="2052992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2094063-B670-ACD8-936D-A7903D53EEDF}"/>
              </a:ext>
            </a:extLst>
          </p:cNvPr>
          <p:cNvSpPr/>
          <p:nvPr/>
        </p:nvSpPr>
        <p:spPr>
          <a:xfrm>
            <a:off x="8495354" y="2052991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텍스트 상자 32">
            <a:extLst>
              <a:ext uri="{FF2B5EF4-FFF2-40B4-BE49-F238E27FC236}">
                <a16:creationId xmlns:a16="http://schemas.microsoft.com/office/drawing/2014/main" id="{04C28D47-CB70-C742-3BAE-C6D276DAC65E}"/>
              </a:ext>
            </a:extLst>
          </p:cNvPr>
          <p:cNvSpPr txBox="1">
            <a:spLocks/>
          </p:cNvSpPr>
          <p:nvPr/>
        </p:nvSpPr>
        <p:spPr>
          <a:xfrm>
            <a:off x="6784934" y="1729773"/>
            <a:ext cx="699518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err="1">
                <a:solidFill>
                  <a:srgbClr val="FF0000"/>
                </a:solidFill>
                <a:ea typeface="맑은 고딕"/>
              </a:rPr>
              <a:t>Policy</a:t>
            </a:r>
            <a:endParaRPr lang="ko-KR" altLang="en-US" sz="1500">
              <a:solidFill>
                <a:srgbClr val="FF0000"/>
              </a:solidFill>
              <a:ea typeface="맑은 고딕"/>
            </a:endParaRPr>
          </a:p>
        </p:txBody>
      </p:sp>
      <p:sp>
        <p:nvSpPr>
          <p:cNvPr id="10" name="텍스트 상자 32">
            <a:extLst>
              <a:ext uri="{FF2B5EF4-FFF2-40B4-BE49-F238E27FC236}">
                <a16:creationId xmlns:a16="http://schemas.microsoft.com/office/drawing/2014/main" id="{EEDB08E2-5676-6E3C-C10B-6A15E4F72050}"/>
              </a:ext>
            </a:extLst>
          </p:cNvPr>
          <p:cNvSpPr txBox="1">
            <a:spLocks/>
          </p:cNvSpPr>
          <p:nvPr/>
        </p:nvSpPr>
        <p:spPr>
          <a:xfrm>
            <a:off x="8535643" y="1717177"/>
            <a:ext cx="869550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err="1">
                <a:solidFill>
                  <a:srgbClr val="FF0000"/>
                </a:solidFill>
                <a:ea typeface="맑은 고딕"/>
              </a:rPr>
              <a:t>Reward</a:t>
            </a:r>
          </a:p>
        </p:txBody>
      </p:sp>
      <p:sp>
        <p:nvSpPr>
          <p:cNvPr id="16" name="웃는 얼굴 15">
            <a:extLst>
              <a:ext uri="{FF2B5EF4-FFF2-40B4-BE49-F238E27FC236}">
                <a16:creationId xmlns:a16="http://schemas.microsoft.com/office/drawing/2014/main" id="{5B19BC31-8628-7F29-9937-59183B0C53C5}"/>
              </a:ext>
            </a:extLst>
          </p:cNvPr>
          <p:cNvSpPr/>
          <p:nvPr/>
        </p:nvSpPr>
        <p:spPr>
          <a:xfrm>
            <a:off x="5789852" y="1939815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상자 32">
            <a:extLst>
              <a:ext uri="{FF2B5EF4-FFF2-40B4-BE49-F238E27FC236}">
                <a16:creationId xmlns:a16="http://schemas.microsoft.com/office/drawing/2014/main" id="{4EC937F6-B9AB-DC6A-3AAA-336A9F1CDDF7}"/>
              </a:ext>
            </a:extLst>
          </p:cNvPr>
          <p:cNvSpPr txBox="1">
            <a:spLocks/>
          </p:cNvSpPr>
          <p:nvPr/>
        </p:nvSpPr>
        <p:spPr>
          <a:xfrm>
            <a:off x="4322603" y="4752583"/>
            <a:ext cx="6619184" cy="19402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>
                <a:ea typeface="맑은 고딕"/>
              </a:rPr>
              <a:t>State 1에 있는 </a:t>
            </a:r>
            <a:r>
              <a:rPr lang="ko-KR" altLang="en-US" sz="1500" dirty="0" err="1">
                <a:ea typeface="맑은 고딕"/>
              </a:rPr>
              <a:t>Agent가</a:t>
            </a:r>
            <a:r>
              <a:rPr lang="ko-KR" altLang="en-US" sz="1500" dirty="0">
                <a:ea typeface="맑은 고딕"/>
              </a:rPr>
              <a:t> 어떤 </a:t>
            </a:r>
            <a:r>
              <a:rPr lang="ko-KR" altLang="en-US" sz="1500" dirty="0" err="1">
                <a:ea typeface="맑은 고딕"/>
              </a:rPr>
              <a:t>Action을</a:t>
            </a:r>
            <a:r>
              <a:rPr lang="ko-KR" altLang="en-US" sz="1500" dirty="0">
                <a:ea typeface="맑은 고딕"/>
              </a:rPr>
              <a:t> 선택할 확률인 </a:t>
            </a:r>
            <a:r>
              <a:rPr lang="ko-KR" altLang="en-US" sz="1500" dirty="0" err="1">
                <a:ea typeface="맑은 고딕"/>
              </a:rPr>
              <a:t>Policy에</a:t>
            </a:r>
            <a:r>
              <a:rPr lang="ko-KR" altLang="en-US" sz="1500" dirty="0">
                <a:ea typeface="맑은 고딕"/>
              </a:rPr>
              <a:t> 따라 </a:t>
            </a:r>
            <a:r>
              <a:rPr lang="ko-KR" altLang="en-US" sz="1500" dirty="0" err="1">
                <a:ea typeface="맑은 고딕"/>
              </a:rPr>
              <a:t>Action</a:t>
            </a:r>
            <a:r>
              <a:rPr lang="ko-KR" altLang="en-US" sz="1500" dirty="0">
                <a:ea typeface="맑은 고딕"/>
              </a:rPr>
              <a:t> A4를 랜덤하게 선택했다고 해보자.</a:t>
            </a:r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 dirty="0">
                <a:ea typeface="맑은 고딕"/>
              </a:rPr>
              <a:t>State 1에서 </a:t>
            </a:r>
            <a:r>
              <a:rPr lang="ko-KR" altLang="en-US" sz="1500" dirty="0" err="1">
                <a:ea typeface="맑은 고딕"/>
              </a:rPr>
              <a:t>Action</a:t>
            </a:r>
            <a:r>
              <a:rPr lang="ko-KR" altLang="en-US" sz="1500" dirty="0">
                <a:ea typeface="맑은 고딕"/>
              </a:rPr>
              <a:t> A4를 수행한 </a:t>
            </a:r>
            <a:r>
              <a:rPr lang="ko-KR" altLang="en-US" sz="1500" dirty="0" err="1">
                <a:ea typeface="맑은 고딕"/>
              </a:rPr>
              <a:t>Agent는</a:t>
            </a:r>
            <a:r>
              <a:rPr lang="ko-KR" altLang="en-US" sz="1500" dirty="0">
                <a:ea typeface="맑은 고딕"/>
              </a:rPr>
              <a:t>, State 2로 천이하고 나서 정해진 </a:t>
            </a:r>
            <a:r>
              <a:rPr lang="ko-KR" altLang="en-US" sz="1500" dirty="0" err="1">
                <a:ea typeface="맑은 고딕"/>
              </a:rPr>
              <a:t>Reward를</a:t>
            </a:r>
            <a:r>
              <a:rPr lang="ko-KR" altLang="en-US" sz="1500" dirty="0">
                <a:ea typeface="맑은 고딕"/>
              </a:rPr>
              <a:t> 받는다.</a:t>
            </a:r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 dirty="0">
                <a:ea typeface="맑은 고딕"/>
              </a:rPr>
              <a:t>이때, </a:t>
            </a:r>
            <a:r>
              <a:rPr lang="ko-KR" altLang="en-US" sz="1500" dirty="0" err="1">
                <a:ea typeface="맑은 고딕"/>
              </a:rPr>
              <a:t>Transition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Probability에</a:t>
            </a:r>
            <a:r>
              <a:rPr lang="ko-KR" altLang="en-US" sz="1500" dirty="0">
                <a:ea typeface="맑은 고딕"/>
              </a:rPr>
              <a:t> 따라, State 2로 천이한다.</a:t>
            </a:r>
          </a:p>
          <a:p>
            <a:r>
              <a:rPr lang="ko-KR" altLang="en-US" sz="1500" dirty="0">
                <a:ea typeface="맑은 고딕"/>
              </a:rPr>
              <a:t>이때 </a:t>
            </a:r>
            <a:r>
              <a:rPr lang="ko-KR" altLang="en-US" sz="1500" dirty="0" err="1">
                <a:ea typeface="맑은 고딕"/>
              </a:rPr>
              <a:t>Transition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Probability는</a:t>
            </a:r>
            <a:r>
              <a:rPr lang="ko-KR" altLang="en-US" sz="1500" dirty="0">
                <a:ea typeface="맑은 고딕"/>
              </a:rPr>
              <a:t> 1에서 A4를 해서 2로 이동할 확률이다.</a:t>
            </a:r>
          </a:p>
        </p:txBody>
      </p:sp>
    </p:spTree>
    <p:extLst>
      <p:ext uri="{BB962C8B-B14F-4D97-AF65-F5344CB8AC3E}">
        <p14:creationId xmlns:p14="http://schemas.microsoft.com/office/powerpoint/2010/main" val="404551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231062" y="969512"/>
            <a:ext cx="25725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147925" y="596706"/>
            <a:ext cx="316717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MDP(</a:t>
            </a:r>
            <a:r>
              <a:rPr lang="en-US" altLang="ko-KR" sz="1400" i="1">
                <a:latin typeface="Arial"/>
                <a:ea typeface="맑은 고딕"/>
                <a:cs typeface="Arial"/>
              </a:rPr>
              <a:t>Markov Decision Process</a:t>
            </a:r>
            <a:r>
              <a:rPr lang="en-US" altLang="ko-KR" sz="1600">
                <a:latin typeface="Arial"/>
                <a:ea typeface="맑은 고딕"/>
                <a:cs typeface="Arial"/>
              </a:rPr>
              <a:t>)</a:t>
            </a:r>
            <a:endParaRPr lang="ko-KR" sz="1600">
              <a:latin typeface="Arial"/>
              <a:ea typeface="맑은 고딕"/>
              <a:cs typeface="Arial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DA48204-41AF-5529-8B3D-39BBFCF794AC}"/>
              </a:ext>
            </a:extLst>
          </p:cNvPr>
          <p:cNvSpPr/>
          <p:nvPr/>
        </p:nvSpPr>
        <p:spPr>
          <a:xfrm>
            <a:off x="5529223" y="1700330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endParaRPr lang="ko-KR" altLang="en-US" sz="24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2250A2-D168-2738-A18F-48E19C50431C}"/>
              </a:ext>
            </a:extLst>
          </p:cNvPr>
          <p:cNvSpPr/>
          <p:nvPr/>
        </p:nvSpPr>
        <p:spPr>
          <a:xfrm>
            <a:off x="7701868" y="1832577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A4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743B0E-F1BF-EB15-13F6-95059B58EA8A}"/>
              </a:ext>
            </a:extLst>
          </p:cNvPr>
          <p:cNvSpPr/>
          <p:nvPr/>
        </p:nvSpPr>
        <p:spPr>
          <a:xfrm>
            <a:off x="9565934" y="1700329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r>
              <a:rPr lang="ko-KR" altLang="en-US" sz="2400">
                <a:solidFill>
                  <a:schemeClr val="tx1"/>
                </a:solidFill>
                <a:ea typeface="맑은 고딕"/>
              </a:rPr>
              <a:t>`</a:t>
            </a:r>
          </a:p>
        </p:txBody>
      </p:sp>
      <p:sp>
        <p:nvSpPr>
          <p:cNvPr id="19" name="텍스트 상자 47">
            <a:extLst>
              <a:ext uri="{FF2B5EF4-FFF2-40B4-BE49-F238E27FC236}">
                <a16:creationId xmlns:a16="http://schemas.microsoft.com/office/drawing/2014/main" id="{53903B34-10C8-1139-979F-182824D44193}"/>
              </a:ext>
            </a:extLst>
          </p:cNvPr>
          <p:cNvSpPr txBox="1">
            <a:spLocks/>
          </p:cNvSpPr>
          <p:nvPr/>
        </p:nvSpPr>
        <p:spPr>
          <a:xfrm>
            <a:off x="5605962" y="2681596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1</a:t>
            </a:r>
          </a:p>
        </p:txBody>
      </p:sp>
      <p:sp>
        <p:nvSpPr>
          <p:cNvPr id="20" name="텍스트 상자 47">
            <a:extLst>
              <a:ext uri="{FF2B5EF4-FFF2-40B4-BE49-F238E27FC236}">
                <a16:creationId xmlns:a16="http://schemas.microsoft.com/office/drawing/2014/main" id="{5435CC89-BB1C-8CB9-C2CC-FEBCED0654AC}"/>
              </a:ext>
            </a:extLst>
          </p:cNvPr>
          <p:cNvSpPr txBox="1">
            <a:spLocks/>
          </p:cNvSpPr>
          <p:nvPr/>
        </p:nvSpPr>
        <p:spPr>
          <a:xfrm>
            <a:off x="9642672" y="2681595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2</a:t>
            </a:r>
          </a:p>
        </p:txBody>
      </p:sp>
      <p:sp>
        <p:nvSpPr>
          <p:cNvPr id="21" name="텍스트 상자 47">
            <a:extLst>
              <a:ext uri="{FF2B5EF4-FFF2-40B4-BE49-F238E27FC236}">
                <a16:creationId xmlns:a16="http://schemas.microsoft.com/office/drawing/2014/main" id="{BC18E93D-F127-A52C-C9CD-88A08D8598E7}"/>
              </a:ext>
            </a:extLst>
          </p:cNvPr>
          <p:cNvSpPr txBox="1">
            <a:spLocks/>
          </p:cNvSpPr>
          <p:nvPr/>
        </p:nvSpPr>
        <p:spPr>
          <a:xfrm>
            <a:off x="7633762" y="2423701"/>
            <a:ext cx="1029063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3E8AF8-C163-03F6-DAEB-E9D174913B5C}"/>
              </a:ext>
            </a:extLst>
          </p:cNvPr>
          <p:cNvSpPr/>
          <p:nvPr/>
        </p:nvSpPr>
        <p:spPr>
          <a:xfrm>
            <a:off x="5686661" y="415635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A1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6A3D5D-382F-9A72-3763-016A68DD1F86}"/>
              </a:ext>
            </a:extLst>
          </p:cNvPr>
          <p:cNvSpPr/>
          <p:nvPr/>
        </p:nvSpPr>
        <p:spPr>
          <a:xfrm>
            <a:off x="4061899" y="193963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A04B0B-99D1-263B-AF0A-25B2EA60E749}"/>
              </a:ext>
            </a:extLst>
          </p:cNvPr>
          <p:cNvSpPr/>
          <p:nvPr/>
        </p:nvSpPr>
        <p:spPr>
          <a:xfrm>
            <a:off x="5686660" y="361477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A3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A3A8A6-E7A4-BE4A-FE35-51B0037ACC23}"/>
              </a:ext>
            </a:extLst>
          </p:cNvPr>
          <p:cNvSpPr/>
          <p:nvPr/>
        </p:nvSpPr>
        <p:spPr>
          <a:xfrm>
            <a:off x="6656479" y="2052992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2094063-B670-ACD8-936D-A7903D53EEDF}"/>
              </a:ext>
            </a:extLst>
          </p:cNvPr>
          <p:cNvSpPr/>
          <p:nvPr/>
        </p:nvSpPr>
        <p:spPr>
          <a:xfrm>
            <a:off x="8495354" y="2052991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웃는 얼굴 9">
            <a:extLst>
              <a:ext uri="{FF2B5EF4-FFF2-40B4-BE49-F238E27FC236}">
                <a16:creationId xmlns:a16="http://schemas.microsoft.com/office/drawing/2014/main" id="{43C80B45-467D-4B4D-D50E-EE18A52C2D9B}"/>
              </a:ext>
            </a:extLst>
          </p:cNvPr>
          <p:cNvSpPr/>
          <p:nvPr/>
        </p:nvSpPr>
        <p:spPr>
          <a:xfrm>
            <a:off x="9826563" y="1939815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E2D1DDF2-4270-9BDA-79F7-D043C8F03352}"/>
              </a:ext>
            </a:extLst>
          </p:cNvPr>
          <p:cNvSpPr txBox="1">
            <a:spLocks/>
          </p:cNvSpPr>
          <p:nvPr/>
        </p:nvSpPr>
        <p:spPr>
          <a:xfrm>
            <a:off x="6784934" y="1729773"/>
            <a:ext cx="699518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err="1">
                <a:solidFill>
                  <a:srgbClr val="FF0000"/>
                </a:solidFill>
                <a:ea typeface="맑은 고딕"/>
              </a:rPr>
              <a:t>Policy</a:t>
            </a:r>
            <a:endParaRPr lang="ko-KR" altLang="en-US" sz="1500">
              <a:solidFill>
                <a:srgbClr val="FF0000"/>
              </a:solidFill>
              <a:ea typeface="맑은 고딕"/>
            </a:endParaRPr>
          </a:p>
        </p:txBody>
      </p:sp>
      <p:sp>
        <p:nvSpPr>
          <p:cNvPr id="16" name="텍스트 상자 32">
            <a:extLst>
              <a:ext uri="{FF2B5EF4-FFF2-40B4-BE49-F238E27FC236}">
                <a16:creationId xmlns:a16="http://schemas.microsoft.com/office/drawing/2014/main" id="{55AF648D-62D9-2B83-CAA1-08924F9665F3}"/>
              </a:ext>
            </a:extLst>
          </p:cNvPr>
          <p:cNvSpPr txBox="1">
            <a:spLocks/>
          </p:cNvSpPr>
          <p:nvPr/>
        </p:nvSpPr>
        <p:spPr>
          <a:xfrm>
            <a:off x="8535643" y="1717177"/>
            <a:ext cx="869550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err="1">
                <a:solidFill>
                  <a:srgbClr val="FF0000"/>
                </a:solidFill>
                <a:ea typeface="맑은 고딕"/>
              </a:rPr>
              <a:t>Reward</a:t>
            </a:r>
          </a:p>
        </p:txBody>
      </p:sp>
      <p:sp>
        <p:nvSpPr>
          <p:cNvPr id="18" name="텍스트 상자 32">
            <a:extLst>
              <a:ext uri="{FF2B5EF4-FFF2-40B4-BE49-F238E27FC236}">
                <a16:creationId xmlns:a16="http://schemas.microsoft.com/office/drawing/2014/main" id="{289DF341-7B6B-E445-BBC7-A11FF3BAEEC1}"/>
              </a:ext>
            </a:extLst>
          </p:cNvPr>
          <p:cNvSpPr txBox="1">
            <a:spLocks/>
          </p:cNvSpPr>
          <p:nvPr/>
        </p:nvSpPr>
        <p:spPr>
          <a:xfrm>
            <a:off x="4322603" y="4752583"/>
            <a:ext cx="6619184" cy="170944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ea typeface="맑은 고딕"/>
              </a:rPr>
              <a:t>State 1에 있는 </a:t>
            </a:r>
            <a:r>
              <a:rPr lang="ko-KR" altLang="en-US" sz="1500" err="1">
                <a:ea typeface="맑은 고딕"/>
              </a:rPr>
              <a:t>Agent가</a:t>
            </a:r>
            <a:r>
              <a:rPr lang="ko-KR" altLang="en-US" sz="1500">
                <a:ea typeface="맑은 고딕"/>
              </a:rPr>
              <a:t> 어떤 </a:t>
            </a:r>
            <a:r>
              <a:rPr lang="ko-KR" altLang="en-US" sz="1500" err="1">
                <a:ea typeface="맑은 고딕"/>
              </a:rPr>
              <a:t>Action을</a:t>
            </a:r>
            <a:r>
              <a:rPr lang="ko-KR" altLang="en-US" sz="1500">
                <a:ea typeface="맑은 고딕"/>
              </a:rPr>
              <a:t> 선택할 확률인 </a:t>
            </a:r>
            <a:r>
              <a:rPr lang="ko-KR" altLang="en-US" sz="1500" err="1">
                <a:ea typeface="맑은 고딕"/>
              </a:rPr>
              <a:t>Policy에</a:t>
            </a:r>
            <a:r>
              <a:rPr lang="ko-KR" altLang="en-US" sz="1500">
                <a:ea typeface="맑은 고딕"/>
              </a:rPr>
              <a:t> 따라 </a:t>
            </a:r>
            <a:r>
              <a:rPr lang="ko-KR" altLang="en-US" sz="1500" err="1">
                <a:ea typeface="맑은 고딕"/>
              </a:rPr>
              <a:t>Action</a:t>
            </a:r>
            <a:r>
              <a:rPr lang="ko-KR" altLang="en-US" sz="1500">
                <a:ea typeface="맑은 고딕"/>
              </a:rPr>
              <a:t> A4를 랜덤하게 선택했다고 해보자.</a:t>
            </a:r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State 1에서 </a:t>
            </a:r>
            <a:r>
              <a:rPr lang="ko-KR" altLang="en-US" sz="1500" err="1">
                <a:ea typeface="맑은 고딕"/>
              </a:rPr>
              <a:t>Action</a:t>
            </a:r>
            <a:r>
              <a:rPr lang="ko-KR" altLang="en-US" sz="1500">
                <a:ea typeface="맑은 고딕"/>
              </a:rPr>
              <a:t> A4를 수행한 </a:t>
            </a:r>
            <a:r>
              <a:rPr lang="ko-KR" altLang="en-US" sz="1500" err="1">
                <a:ea typeface="맑은 고딕"/>
              </a:rPr>
              <a:t>Agent는</a:t>
            </a:r>
            <a:r>
              <a:rPr lang="ko-KR" altLang="en-US" sz="1500">
                <a:ea typeface="맑은 고딕"/>
              </a:rPr>
              <a:t>, 정해진 </a:t>
            </a:r>
            <a:r>
              <a:rPr lang="ko-KR" altLang="en-US" sz="1500" err="1">
                <a:ea typeface="맑은 고딕"/>
              </a:rPr>
              <a:t>Reward를</a:t>
            </a:r>
            <a:r>
              <a:rPr lang="ko-KR" altLang="en-US" sz="1500">
                <a:ea typeface="맑은 고딕"/>
              </a:rPr>
              <a:t> 받는다.</a:t>
            </a:r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그리고 </a:t>
            </a:r>
            <a:r>
              <a:rPr lang="ko-KR" altLang="en-US" sz="1500" err="1">
                <a:ea typeface="맑은 고딕"/>
              </a:rPr>
              <a:t>Transition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Probability에</a:t>
            </a:r>
            <a:r>
              <a:rPr lang="ko-KR" altLang="en-US" sz="1500">
                <a:ea typeface="맑은 고딕"/>
              </a:rPr>
              <a:t> 따라, State 2로 천이한다.</a:t>
            </a:r>
          </a:p>
          <a:p>
            <a:r>
              <a:rPr lang="ko-KR" altLang="en-US" sz="1500">
                <a:ea typeface="맑은 고딕"/>
              </a:rPr>
              <a:t>이때 </a:t>
            </a:r>
            <a:r>
              <a:rPr lang="ko-KR" altLang="en-US" sz="1500" err="1">
                <a:ea typeface="맑은 고딕"/>
              </a:rPr>
              <a:t>Transition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Probability는</a:t>
            </a:r>
            <a:r>
              <a:rPr lang="ko-KR" altLang="en-US" sz="1500">
                <a:ea typeface="맑은 고딕"/>
              </a:rPr>
              <a:t> 1에서 A4를 해서 2로 이동할 확률이다.</a:t>
            </a:r>
          </a:p>
        </p:txBody>
      </p:sp>
    </p:spTree>
    <p:extLst>
      <p:ext uri="{BB962C8B-B14F-4D97-AF65-F5344CB8AC3E}">
        <p14:creationId xmlns:p14="http://schemas.microsoft.com/office/powerpoint/2010/main" val="2203133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231062" y="969512"/>
            <a:ext cx="25725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147925" y="596706"/>
            <a:ext cx="316717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MDP(</a:t>
            </a:r>
            <a:r>
              <a:rPr lang="en-US" altLang="ko-KR" sz="1400" i="1">
                <a:latin typeface="Arial"/>
                <a:ea typeface="맑은 고딕"/>
                <a:cs typeface="Arial"/>
              </a:rPr>
              <a:t>Markov Decision Process</a:t>
            </a:r>
            <a:r>
              <a:rPr lang="en-US" altLang="ko-KR" sz="1600">
                <a:latin typeface="Arial"/>
                <a:ea typeface="맑은 고딕"/>
                <a:cs typeface="Arial"/>
              </a:rPr>
              <a:t>)</a:t>
            </a:r>
            <a:endParaRPr lang="ko-KR" sz="1600">
              <a:latin typeface="Arial"/>
              <a:ea typeface="맑은 고딕"/>
              <a:cs typeface="Arial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DA48204-41AF-5529-8B3D-39BBFCF794AC}"/>
              </a:ext>
            </a:extLst>
          </p:cNvPr>
          <p:cNvSpPr/>
          <p:nvPr/>
        </p:nvSpPr>
        <p:spPr>
          <a:xfrm>
            <a:off x="5529223" y="1700330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endParaRPr lang="ko-KR" altLang="en-US" sz="24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2250A2-D168-2738-A18F-48E19C50431C}"/>
              </a:ext>
            </a:extLst>
          </p:cNvPr>
          <p:cNvSpPr/>
          <p:nvPr/>
        </p:nvSpPr>
        <p:spPr>
          <a:xfrm>
            <a:off x="7701868" y="1832577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A4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743B0E-F1BF-EB15-13F6-95059B58EA8A}"/>
              </a:ext>
            </a:extLst>
          </p:cNvPr>
          <p:cNvSpPr/>
          <p:nvPr/>
        </p:nvSpPr>
        <p:spPr>
          <a:xfrm>
            <a:off x="9565934" y="1700329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r>
              <a:rPr lang="ko-KR" altLang="en-US" sz="2400">
                <a:solidFill>
                  <a:schemeClr val="tx1"/>
                </a:solidFill>
                <a:ea typeface="맑은 고딕"/>
              </a:rPr>
              <a:t>`</a:t>
            </a:r>
          </a:p>
        </p:txBody>
      </p:sp>
      <p:sp>
        <p:nvSpPr>
          <p:cNvPr id="19" name="텍스트 상자 47">
            <a:extLst>
              <a:ext uri="{FF2B5EF4-FFF2-40B4-BE49-F238E27FC236}">
                <a16:creationId xmlns:a16="http://schemas.microsoft.com/office/drawing/2014/main" id="{53903B34-10C8-1139-979F-182824D44193}"/>
              </a:ext>
            </a:extLst>
          </p:cNvPr>
          <p:cNvSpPr txBox="1">
            <a:spLocks/>
          </p:cNvSpPr>
          <p:nvPr/>
        </p:nvSpPr>
        <p:spPr>
          <a:xfrm>
            <a:off x="5605962" y="2681596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1</a:t>
            </a:r>
          </a:p>
        </p:txBody>
      </p:sp>
      <p:sp>
        <p:nvSpPr>
          <p:cNvPr id="20" name="텍스트 상자 47">
            <a:extLst>
              <a:ext uri="{FF2B5EF4-FFF2-40B4-BE49-F238E27FC236}">
                <a16:creationId xmlns:a16="http://schemas.microsoft.com/office/drawing/2014/main" id="{5435CC89-BB1C-8CB9-C2CC-FEBCED0654AC}"/>
              </a:ext>
            </a:extLst>
          </p:cNvPr>
          <p:cNvSpPr txBox="1">
            <a:spLocks/>
          </p:cNvSpPr>
          <p:nvPr/>
        </p:nvSpPr>
        <p:spPr>
          <a:xfrm>
            <a:off x="9642672" y="2681595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2</a:t>
            </a:r>
          </a:p>
        </p:txBody>
      </p:sp>
      <p:sp>
        <p:nvSpPr>
          <p:cNvPr id="21" name="텍스트 상자 47">
            <a:extLst>
              <a:ext uri="{FF2B5EF4-FFF2-40B4-BE49-F238E27FC236}">
                <a16:creationId xmlns:a16="http://schemas.microsoft.com/office/drawing/2014/main" id="{BC18E93D-F127-A52C-C9CD-88A08D8598E7}"/>
              </a:ext>
            </a:extLst>
          </p:cNvPr>
          <p:cNvSpPr txBox="1">
            <a:spLocks/>
          </p:cNvSpPr>
          <p:nvPr/>
        </p:nvSpPr>
        <p:spPr>
          <a:xfrm>
            <a:off x="7633762" y="2429846"/>
            <a:ext cx="108437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3E8AF8-C163-03F6-DAEB-E9D174913B5C}"/>
              </a:ext>
            </a:extLst>
          </p:cNvPr>
          <p:cNvSpPr/>
          <p:nvPr/>
        </p:nvSpPr>
        <p:spPr>
          <a:xfrm>
            <a:off x="5686661" y="415635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A1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6A3D5D-382F-9A72-3763-016A68DD1F86}"/>
              </a:ext>
            </a:extLst>
          </p:cNvPr>
          <p:cNvSpPr/>
          <p:nvPr/>
        </p:nvSpPr>
        <p:spPr>
          <a:xfrm>
            <a:off x="4061899" y="193963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A04B0B-99D1-263B-AF0A-25B2EA60E749}"/>
              </a:ext>
            </a:extLst>
          </p:cNvPr>
          <p:cNvSpPr/>
          <p:nvPr/>
        </p:nvSpPr>
        <p:spPr>
          <a:xfrm>
            <a:off x="5686660" y="361477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A3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A3A8A6-E7A4-BE4A-FE35-51B0037ACC23}"/>
              </a:ext>
            </a:extLst>
          </p:cNvPr>
          <p:cNvSpPr/>
          <p:nvPr/>
        </p:nvSpPr>
        <p:spPr>
          <a:xfrm>
            <a:off x="6656479" y="2052992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2094063-B670-ACD8-936D-A7903D53EEDF}"/>
              </a:ext>
            </a:extLst>
          </p:cNvPr>
          <p:cNvSpPr/>
          <p:nvPr/>
        </p:nvSpPr>
        <p:spPr>
          <a:xfrm>
            <a:off x="8495354" y="2052991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웃는 얼굴 9">
            <a:extLst>
              <a:ext uri="{FF2B5EF4-FFF2-40B4-BE49-F238E27FC236}">
                <a16:creationId xmlns:a16="http://schemas.microsoft.com/office/drawing/2014/main" id="{43C80B45-467D-4B4D-D50E-EE18A52C2D9B}"/>
              </a:ext>
            </a:extLst>
          </p:cNvPr>
          <p:cNvSpPr/>
          <p:nvPr/>
        </p:nvSpPr>
        <p:spPr>
          <a:xfrm>
            <a:off x="7779869" y="1876839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상자 32">
            <a:extLst>
              <a:ext uri="{FF2B5EF4-FFF2-40B4-BE49-F238E27FC236}">
                <a16:creationId xmlns:a16="http://schemas.microsoft.com/office/drawing/2014/main" id="{289DF341-7B6B-E445-BBC7-A11FF3BAEEC1}"/>
              </a:ext>
            </a:extLst>
          </p:cNvPr>
          <p:cNvSpPr txBox="1">
            <a:spLocks/>
          </p:cNvSpPr>
          <p:nvPr/>
        </p:nvSpPr>
        <p:spPr>
          <a:xfrm>
            <a:off x="4322603" y="4632930"/>
            <a:ext cx="6619184" cy="19402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ea typeface="맑은 고딕"/>
              </a:rPr>
              <a:t>즉, 어떠한 </a:t>
            </a:r>
            <a:r>
              <a:rPr lang="ko-KR" altLang="en-US" sz="1500" err="1">
                <a:ea typeface="맑은 고딕"/>
              </a:rPr>
              <a:t>Action을</a:t>
            </a:r>
            <a:r>
              <a:rPr lang="ko-KR" altLang="en-US" sz="1500">
                <a:ea typeface="맑은 고딕"/>
              </a:rPr>
              <a:t> 수행한 </a:t>
            </a:r>
            <a:r>
              <a:rPr lang="ko-KR" altLang="en-US" sz="1500" err="1">
                <a:ea typeface="맑은 고딕"/>
              </a:rPr>
              <a:t>Agent는</a:t>
            </a:r>
            <a:r>
              <a:rPr lang="ko-KR" altLang="en-US" sz="1500">
                <a:ea typeface="맑은 고딕"/>
              </a:rPr>
              <a:t> 반드시 정해진 </a:t>
            </a:r>
            <a:r>
              <a:rPr lang="ko-KR" altLang="en-US" sz="1500" err="1">
                <a:ea typeface="맑은 고딕"/>
              </a:rPr>
              <a:t>State로</a:t>
            </a:r>
            <a:r>
              <a:rPr lang="ko-KR" altLang="en-US" sz="1500">
                <a:ea typeface="맑은 고딕"/>
              </a:rPr>
              <a:t> 이동하는 것이</a:t>
            </a:r>
          </a:p>
          <a:p>
            <a:r>
              <a:rPr lang="ko-KR" altLang="en-US" sz="1500">
                <a:ea typeface="맑은 고딕"/>
              </a:rPr>
              <a:t>아니라, 다른 모든 </a:t>
            </a:r>
            <a:r>
              <a:rPr lang="ko-KR" altLang="en-US" sz="1500" err="1">
                <a:ea typeface="맑은 고딕"/>
              </a:rPr>
              <a:t>State로</a:t>
            </a:r>
            <a:r>
              <a:rPr lang="ko-KR" altLang="en-US" sz="1500">
                <a:ea typeface="맑은 고딕"/>
              </a:rPr>
              <a:t> 이동할 확률이 정해져 있다는 것이다.</a:t>
            </a:r>
          </a:p>
          <a:p>
            <a:r>
              <a:rPr lang="ko-KR" altLang="en-US" sz="1500">
                <a:ea typeface="맑은 고딕"/>
              </a:rPr>
              <a:t>따라서, </a:t>
            </a:r>
            <a:r>
              <a:rPr lang="ko-KR" altLang="en-US" sz="1500" err="1">
                <a:ea typeface="맑은 고딕"/>
              </a:rPr>
              <a:t>Action을</a:t>
            </a:r>
            <a:r>
              <a:rPr lang="ko-KR" altLang="en-US" sz="1500">
                <a:ea typeface="맑은 고딕"/>
              </a:rPr>
              <a:t> 수행하고 나서는 확률적으로 </a:t>
            </a:r>
            <a:r>
              <a:rPr lang="ko-KR" altLang="en-US" sz="1500" err="1">
                <a:ea typeface="맑은 고딕"/>
              </a:rPr>
              <a:t>State가</a:t>
            </a:r>
            <a:r>
              <a:rPr lang="ko-KR" altLang="en-US" sz="1500">
                <a:ea typeface="맑은 고딕"/>
              </a:rPr>
              <a:t> 변한다.</a:t>
            </a:r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기본적으로 </a:t>
            </a:r>
            <a:r>
              <a:rPr lang="ko-KR" altLang="en-US" sz="1500" err="1">
                <a:ea typeface="맑은 고딕"/>
              </a:rPr>
              <a:t>MDP에서는</a:t>
            </a:r>
            <a:r>
              <a:rPr lang="ko-KR" altLang="en-US" sz="1500">
                <a:ea typeface="맑은 고딕"/>
              </a:rPr>
              <a:t> 이와 같이 환경을 정의하며, 이전의 </a:t>
            </a:r>
            <a:r>
              <a:rPr lang="ko-KR" altLang="en-US" sz="1500" err="1">
                <a:ea typeface="맑은 고딕"/>
              </a:rPr>
              <a:t>FrozenLake와</a:t>
            </a:r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같이 특정한 </a:t>
            </a:r>
            <a:r>
              <a:rPr lang="ko-KR" altLang="en-US" sz="1500" err="1">
                <a:ea typeface="맑은 고딕"/>
              </a:rPr>
              <a:t>Action을</a:t>
            </a:r>
            <a:r>
              <a:rPr lang="ko-KR" altLang="en-US" sz="1500">
                <a:ea typeface="맑은 고딕"/>
              </a:rPr>
              <a:t> 수행하면 반드시 정해진 </a:t>
            </a:r>
            <a:r>
              <a:rPr lang="ko-KR" altLang="en-US" sz="1500" err="1">
                <a:ea typeface="맑은 고딕"/>
              </a:rPr>
              <a:t>State로</a:t>
            </a:r>
            <a:r>
              <a:rPr lang="ko-KR" altLang="en-US" sz="1500">
                <a:ea typeface="맑은 고딕"/>
              </a:rPr>
              <a:t> 천이하는 것을</a:t>
            </a:r>
          </a:p>
          <a:p>
            <a:r>
              <a:rPr lang="ko-KR" altLang="en-US" sz="1500" err="1">
                <a:ea typeface="맑은 고딕"/>
              </a:rPr>
              <a:t>Deterministic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Environment라고</a:t>
            </a:r>
            <a:r>
              <a:rPr lang="ko-KR" altLang="en-US" sz="1500">
                <a:ea typeface="맑은 고딕"/>
              </a:rPr>
              <a:t> 하고, 위와 같이 확률적으로 천이하는 것을</a:t>
            </a:r>
          </a:p>
          <a:p>
            <a:r>
              <a:rPr lang="ko-KR" altLang="en-US" sz="1500" err="1">
                <a:ea typeface="맑은 고딕"/>
              </a:rPr>
              <a:t>Stochastic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Environment라고</a:t>
            </a:r>
            <a:r>
              <a:rPr lang="ko-KR" altLang="en-US" sz="1500">
                <a:ea typeface="맑은 고딕"/>
              </a:rPr>
              <a:t> 한다.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7D008B7-E9E3-2F8E-E08B-BF726FEA3F14}"/>
              </a:ext>
            </a:extLst>
          </p:cNvPr>
          <p:cNvSpPr/>
          <p:nvPr/>
        </p:nvSpPr>
        <p:spPr>
          <a:xfrm>
            <a:off x="9206974" y="226708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r>
              <a:rPr lang="ko-KR" altLang="en-US" sz="2400">
                <a:solidFill>
                  <a:schemeClr val="tx1"/>
                </a:solidFill>
                <a:ea typeface="맑은 고딕"/>
              </a:rPr>
              <a:t>`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DB862D5-7E54-543A-C891-84F49BA441AA}"/>
              </a:ext>
            </a:extLst>
          </p:cNvPr>
          <p:cNvSpPr/>
          <p:nvPr/>
        </p:nvSpPr>
        <p:spPr>
          <a:xfrm>
            <a:off x="9206973" y="3054294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r>
              <a:rPr lang="ko-KR" altLang="en-US" sz="2400">
                <a:solidFill>
                  <a:schemeClr val="tx1"/>
                </a:solidFill>
                <a:ea typeface="맑은 고딕"/>
              </a:rPr>
              <a:t>`</a:t>
            </a:r>
          </a:p>
        </p:txBody>
      </p:sp>
      <p:sp>
        <p:nvSpPr>
          <p:cNvPr id="13" name="텍스트 상자 47">
            <a:extLst>
              <a:ext uri="{FF2B5EF4-FFF2-40B4-BE49-F238E27FC236}">
                <a16:creationId xmlns:a16="http://schemas.microsoft.com/office/drawing/2014/main" id="{9E5C9AB0-BB7F-3617-0CD9-C28AFFCE4885}"/>
              </a:ext>
            </a:extLst>
          </p:cNvPr>
          <p:cNvSpPr txBox="1">
            <a:spLocks/>
          </p:cNvSpPr>
          <p:nvPr/>
        </p:nvSpPr>
        <p:spPr>
          <a:xfrm>
            <a:off x="9283712" y="4073346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4</a:t>
            </a:r>
          </a:p>
        </p:txBody>
      </p:sp>
      <p:sp>
        <p:nvSpPr>
          <p:cNvPr id="17" name="텍스트 상자 47">
            <a:extLst>
              <a:ext uri="{FF2B5EF4-FFF2-40B4-BE49-F238E27FC236}">
                <a16:creationId xmlns:a16="http://schemas.microsoft.com/office/drawing/2014/main" id="{6AA82240-6D1C-A5DF-108D-BFDEA3EB76D9}"/>
              </a:ext>
            </a:extLst>
          </p:cNvPr>
          <p:cNvSpPr txBox="1">
            <a:spLocks/>
          </p:cNvSpPr>
          <p:nvPr/>
        </p:nvSpPr>
        <p:spPr>
          <a:xfrm>
            <a:off x="9327794" y="1207973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3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5AEABD3-7A18-CCCD-DD1E-0C4BABA5C706}"/>
              </a:ext>
            </a:extLst>
          </p:cNvPr>
          <p:cNvSpPr/>
          <p:nvPr/>
        </p:nvSpPr>
        <p:spPr>
          <a:xfrm rot="-2400000">
            <a:off x="8356809" y="1398049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5D3E47A-1F71-DD4D-3814-431F81212CC5}"/>
              </a:ext>
            </a:extLst>
          </p:cNvPr>
          <p:cNvSpPr/>
          <p:nvPr/>
        </p:nvSpPr>
        <p:spPr>
          <a:xfrm rot="2400000">
            <a:off x="8356808" y="2707932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432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231062" y="969512"/>
            <a:ext cx="25725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147925" y="596706"/>
            <a:ext cx="316717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MDP(</a:t>
            </a:r>
            <a:r>
              <a:rPr lang="en-US" altLang="ko-KR" sz="1400" i="1">
                <a:latin typeface="Arial"/>
                <a:ea typeface="맑은 고딕"/>
                <a:cs typeface="Arial"/>
              </a:rPr>
              <a:t>Markov Decision Process</a:t>
            </a:r>
            <a:r>
              <a:rPr lang="en-US" altLang="ko-KR" sz="1600">
                <a:latin typeface="Arial"/>
                <a:ea typeface="맑은 고딕"/>
                <a:cs typeface="Arial"/>
              </a:rPr>
              <a:t>)</a:t>
            </a:r>
            <a:endParaRPr lang="ko-KR" sz="1600">
              <a:latin typeface="Arial"/>
              <a:ea typeface="맑은 고딕"/>
              <a:cs typeface="Arial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DA48204-41AF-5529-8B3D-39BBFCF794AC}"/>
              </a:ext>
            </a:extLst>
          </p:cNvPr>
          <p:cNvSpPr/>
          <p:nvPr/>
        </p:nvSpPr>
        <p:spPr>
          <a:xfrm>
            <a:off x="5529223" y="1700330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endParaRPr lang="ko-KR" altLang="en-US" sz="24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2250A2-D168-2738-A18F-48E19C50431C}"/>
              </a:ext>
            </a:extLst>
          </p:cNvPr>
          <p:cNvSpPr/>
          <p:nvPr/>
        </p:nvSpPr>
        <p:spPr>
          <a:xfrm>
            <a:off x="7701868" y="1832577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A4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743B0E-F1BF-EB15-13F6-95059B58EA8A}"/>
              </a:ext>
            </a:extLst>
          </p:cNvPr>
          <p:cNvSpPr/>
          <p:nvPr/>
        </p:nvSpPr>
        <p:spPr>
          <a:xfrm>
            <a:off x="9565934" y="1700329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r>
              <a:rPr lang="ko-KR" altLang="en-US" sz="2400">
                <a:solidFill>
                  <a:schemeClr val="tx1"/>
                </a:solidFill>
                <a:ea typeface="맑은 고딕"/>
              </a:rPr>
              <a:t>`</a:t>
            </a:r>
          </a:p>
        </p:txBody>
      </p:sp>
      <p:sp>
        <p:nvSpPr>
          <p:cNvPr id="19" name="텍스트 상자 47">
            <a:extLst>
              <a:ext uri="{FF2B5EF4-FFF2-40B4-BE49-F238E27FC236}">
                <a16:creationId xmlns:a16="http://schemas.microsoft.com/office/drawing/2014/main" id="{53903B34-10C8-1139-979F-182824D44193}"/>
              </a:ext>
            </a:extLst>
          </p:cNvPr>
          <p:cNvSpPr txBox="1">
            <a:spLocks/>
          </p:cNvSpPr>
          <p:nvPr/>
        </p:nvSpPr>
        <p:spPr>
          <a:xfrm>
            <a:off x="5605962" y="2681596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1</a:t>
            </a:r>
          </a:p>
        </p:txBody>
      </p:sp>
      <p:sp>
        <p:nvSpPr>
          <p:cNvPr id="20" name="텍스트 상자 47">
            <a:extLst>
              <a:ext uri="{FF2B5EF4-FFF2-40B4-BE49-F238E27FC236}">
                <a16:creationId xmlns:a16="http://schemas.microsoft.com/office/drawing/2014/main" id="{5435CC89-BB1C-8CB9-C2CC-FEBCED0654AC}"/>
              </a:ext>
            </a:extLst>
          </p:cNvPr>
          <p:cNvSpPr txBox="1">
            <a:spLocks/>
          </p:cNvSpPr>
          <p:nvPr/>
        </p:nvSpPr>
        <p:spPr>
          <a:xfrm>
            <a:off x="9642672" y="2681595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2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3E8AF8-C163-03F6-DAEB-E9D174913B5C}"/>
              </a:ext>
            </a:extLst>
          </p:cNvPr>
          <p:cNvSpPr/>
          <p:nvPr/>
        </p:nvSpPr>
        <p:spPr>
          <a:xfrm>
            <a:off x="5686661" y="415635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A1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6A3D5D-382F-9A72-3763-016A68DD1F86}"/>
              </a:ext>
            </a:extLst>
          </p:cNvPr>
          <p:cNvSpPr/>
          <p:nvPr/>
        </p:nvSpPr>
        <p:spPr>
          <a:xfrm>
            <a:off x="4061899" y="193963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A04B0B-99D1-263B-AF0A-25B2EA60E749}"/>
              </a:ext>
            </a:extLst>
          </p:cNvPr>
          <p:cNvSpPr/>
          <p:nvPr/>
        </p:nvSpPr>
        <p:spPr>
          <a:xfrm>
            <a:off x="5686660" y="3614773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A3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2A3A8A6-E7A4-BE4A-FE35-51B0037ACC23}"/>
              </a:ext>
            </a:extLst>
          </p:cNvPr>
          <p:cNvSpPr/>
          <p:nvPr/>
        </p:nvSpPr>
        <p:spPr>
          <a:xfrm>
            <a:off x="6656479" y="2052992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2094063-B670-ACD8-936D-A7903D53EEDF}"/>
              </a:ext>
            </a:extLst>
          </p:cNvPr>
          <p:cNvSpPr/>
          <p:nvPr/>
        </p:nvSpPr>
        <p:spPr>
          <a:xfrm>
            <a:off x="8495354" y="2052991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7D008B7-E9E3-2F8E-E08B-BF726FEA3F14}"/>
              </a:ext>
            </a:extLst>
          </p:cNvPr>
          <p:cNvSpPr/>
          <p:nvPr/>
        </p:nvSpPr>
        <p:spPr>
          <a:xfrm>
            <a:off x="9206974" y="226708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r>
              <a:rPr lang="ko-KR" altLang="en-US" sz="2400">
                <a:solidFill>
                  <a:schemeClr val="tx1"/>
                </a:solidFill>
                <a:ea typeface="맑은 고딕"/>
              </a:rPr>
              <a:t>`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DB862D5-7E54-543A-C891-84F49BA441AA}"/>
              </a:ext>
            </a:extLst>
          </p:cNvPr>
          <p:cNvSpPr/>
          <p:nvPr/>
        </p:nvSpPr>
        <p:spPr>
          <a:xfrm>
            <a:off x="9206973" y="3054294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r>
              <a:rPr lang="ko-KR" altLang="en-US" sz="2400">
                <a:solidFill>
                  <a:schemeClr val="tx1"/>
                </a:solidFill>
                <a:ea typeface="맑은 고딕"/>
              </a:rPr>
              <a:t>`</a:t>
            </a:r>
          </a:p>
        </p:txBody>
      </p:sp>
      <p:sp>
        <p:nvSpPr>
          <p:cNvPr id="13" name="텍스트 상자 47">
            <a:extLst>
              <a:ext uri="{FF2B5EF4-FFF2-40B4-BE49-F238E27FC236}">
                <a16:creationId xmlns:a16="http://schemas.microsoft.com/office/drawing/2014/main" id="{9E5C9AB0-BB7F-3617-0CD9-C28AFFCE4885}"/>
              </a:ext>
            </a:extLst>
          </p:cNvPr>
          <p:cNvSpPr txBox="1">
            <a:spLocks/>
          </p:cNvSpPr>
          <p:nvPr/>
        </p:nvSpPr>
        <p:spPr>
          <a:xfrm>
            <a:off x="9283712" y="4073346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4</a:t>
            </a:r>
          </a:p>
        </p:txBody>
      </p:sp>
      <p:sp>
        <p:nvSpPr>
          <p:cNvPr id="17" name="텍스트 상자 47">
            <a:extLst>
              <a:ext uri="{FF2B5EF4-FFF2-40B4-BE49-F238E27FC236}">
                <a16:creationId xmlns:a16="http://schemas.microsoft.com/office/drawing/2014/main" id="{6AA82240-6D1C-A5DF-108D-BFDEA3EB76D9}"/>
              </a:ext>
            </a:extLst>
          </p:cNvPr>
          <p:cNvSpPr txBox="1">
            <a:spLocks/>
          </p:cNvSpPr>
          <p:nvPr/>
        </p:nvSpPr>
        <p:spPr>
          <a:xfrm>
            <a:off x="9327794" y="1207973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3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5AEABD3-7A18-CCCD-DD1E-0C4BABA5C706}"/>
              </a:ext>
            </a:extLst>
          </p:cNvPr>
          <p:cNvSpPr/>
          <p:nvPr/>
        </p:nvSpPr>
        <p:spPr>
          <a:xfrm rot="-2400000">
            <a:off x="8356809" y="1398049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5D3E47A-1F71-DD4D-3814-431F81212CC5}"/>
              </a:ext>
            </a:extLst>
          </p:cNvPr>
          <p:cNvSpPr/>
          <p:nvPr/>
        </p:nvSpPr>
        <p:spPr>
          <a:xfrm rot="2400000">
            <a:off x="8356808" y="2707932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웃는 얼굴 9">
            <a:extLst>
              <a:ext uri="{FF2B5EF4-FFF2-40B4-BE49-F238E27FC236}">
                <a16:creationId xmlns:a16="http://schemas.microsoft.com/office/drawing/2014/main" id="{43C80B45-467D-4B4D-D50E-EE18A52C2D9B}"/>
              </a:ext>
            </a:extLst>
          </p:cNvPr>
          <p:cNvSpPr/>
          <p:nvPr/>
        </p:nvSpPr>
        <p:spPr>
          <a:xfrm>
            <a:off x="9467604" y="466195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웃는 얼굴 15">
            <a:extLst>
              <a:ext uri="{FF2B5EF4-FFF2-40B4-BE49-F238E27FC236}">
                <a16:creationId xmlns:a16="http://schemas.microsoft.com/office/drawing/2014/main" id="{67240E7C-4486-F863-E4C9-64DD41625AB6}"/>
              </a:ext>
            </a:extLst>
          </p:cNvPr>
          <p:cNvSpPr/>
          <p:nvPr/>
        </p:nvSpPr>
        <p:spPr>
          <a:xfrm>
            <a:off x="9832860" y="1939815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웃는 얼굴 26">
            <a:extLst>
              <a:ext uri="{FF2B5EF4-FFF2-40B4-BE49-F238E27FC236}">
                <a16:creationId xmlns:a16="http://schemas.microsoft.com/office/drawing/2014/main" id="{3803AB03-F020-F437-94F4-49C6AB310369}"/>
              </a:ext>
            </a:extLst>
          </p:cNvPr>
          <p:cNvSpPr/>
          <p:nvPr/>
        </p:nvSpPr>
        <p:spPr>
          <a:xfrm>
            <a:off x="9473901" y="3293781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텍스트 상자 47">
            <a:extLst>
              <a:ext uri="{FF2B5EF4-FFF2-40B4-BE49-F238E27FC236}">
                <a16:creationId xmlns:a16="http://schemas.microsoft.com/office/drawing/2014/main" id="{63C3049F-9A1F-3562-D5AB-BC1EE9367C76}"/>
              </a:ext>
            </a:extLst>
          </p:cNvPr>
          <p:cNvSpPr txBox="1">
            <a:spLocks/>
          </p:cNvSpPr>
          <p:nvPr/>
        </p:nvSpPr>
        <p:spPr>
          <a:xfrm>
            <a:off x="8397021" y="1165151"/>
            <a:ext cx="500327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FF0000"/>
                </a:solidFill>
                <a:latin typeface="맑은 고딕"/>
                <a:ea typeface="맑은 고딕"/>
              </a:rPr>
              <a:t>0.2</a:t>
            </a:r>
          </a:p>
        </p:txBody>
      </p:sp>
      <p:sp>
        <p:nvSpPr>
          <p:cNvPr id="31" name="텍스트 상자 47">
            <a:extLst>
              <a:ext uri="{FF2B5EF4-FFF2-40B4-BE49-F238E27FC236}">
                <a16:creationId xmlns:a16="http://schemas.microsoft.com/office/drawing/2014/main" id="{B4004A9A-1541-B980-3E6A-A7C85B61EDA9}"/>
              </a:ext>
            </a:extLst>
          </p:cNvPr>
          <p:cNvSpPr txBox="1">
            <a:spLocks/>
          </p:cNvSpPr>
          <p:nvPr/>
        </p:nvSpPr>
        <p:spPr>
          <a:xfrm>
            <a:off x="8718194" y="1832688"/>
            <a:ext cx="500327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FF0000"/>
                </a:solidFill>
                <a:latin typeface="맑은 고딕"/>
                <a:ea typeface="맑은 고딕"/>
              </a:rPr>
              <a:t>0.5</a:t>
            </a:r>
          </a:p>
        </p:txBody>
      </p:sp>
      <p:sp>
        <p:nvSpPr>
          <p:cNvPr id="32" name="텍스트 상자 47">
            <a:extLst>
              <a:ext uri="{FF2B5EF4-FFF2-40B4-BE49-F238E27FC236}">
                <a16:creationId xmlns:a16="http://schemas.microsoft.com/office/drawing/2014/main" id="{3F3D3777-3007-32B7-0C56-6889639916A2}"/>
              </a:ext>
            </a:extLst>
          </p:cNvPr>
          <p:cNvSpPr txBox="1">
            <a:spLocks/>
          </p:cNvSpPr>
          <p:nvPr/>
        </p:nvSpPr>
        <p:spPr>
          <a:xfrm>
            <a:off x="8340343" y="2865481"/>
            <a:ext cx="500327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FF0000"/>
                </a:solidFill>
                <a:latin typeface="맑은 고딕"/>
                <a:ea typeface="맑은 고딕"/>
              </a:rPr>
              <a:t>0.3</a:t>
            </a:r>
          </a:p>
        </p:txBody>
      </p:sp>
      <p:sp>
        <p:nvSpPr>
          <p:cNvPr id="34" name="텍스트 상자 32">
            <a:extLst>
              <a:ext uri="{FF2B5EF4-FFF2-40B4-BE49-F238E27FC236}">
                <a16:creationId xmlns:a16="http://schemas.microsoft.com/office/drawing/2014/main" id="{76E7BC36-C1DC-3D97-D459-DE92A5FFE48B}"/>
              </a:ext>
            </a:extLst>
          </p:cNvPr>
          <p:cNvSpPr txBox="1">
            <a:spLocks/>
          </p:cNvSpPr>
          <p:nvPr/>
        </p:nvSpPr>
        <p:spPr>
          <a:xfrm>
            <a:off x="4322603" y="4632930"/>
            <a:ext cx="6619184" cy="19402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ea typeface="맑은 고딕"/>
              </a:rPr>
              <a:t>즉, 어떠한 </a:t>
            </a:r>
            <a:r>
              <a:rPr lang="ko-KR" altLang="en-US" sz="1500" err="1">
                <a:ea typeface="맑은 고딕"/>
              </a:rPr>
              <a:t>Action을</a:t>
            </a:r>
            <a:r>
              <a:rPr lang="ko-KR" altLang="en-US" sz="1500">
                <a:ea typeface="맑은 고딕"/>
              </a:rPr>
              <a:t> 수행한 </a:t>
            </a:r>
            <a:r>
              <a:rPr lang="ko-KR" altLang="en-US" sz="1500" err="1">
                <a:ea typeface="맑은 고딕"/>
              </a:rPr>
              <a:t>Agent는</a:t>
            </a:r>
            <a:r>
              <a:rPr lang="ko-KR" altLang="en-US" sz="1500">
                <a:ea typeface="맑은 고딕"/>
              </a:rPr>
              <a:t> 반드시 정해진 </a:t>
            </a:r>
            <a:r>
              <a:rPr lang="ko-KR" altLang="en-US" sz="1500" err="1">
                <a:ea typeface="맑은 고딕"/>
              </a:rPr>
              <a:t>State로</a:t>
            </a:r>
            <a:r>
              <a:rPr lang="ko-KR" altLang="en-US" sz="1500">
                <a:ea typeface="맑은 고딕"/>
              </a:rPr>
              <a:t> 이동하는 것이</a:t>
            </a:r>
          </a:p>
          <a:p>
            <a:r>
              <a:rPr lang="ko-KR" altLang="en-US" sz="1500">
                <a:ea typeface="맑은 고딕"/>
              </a:rPr>
              <a:t>아니라, 다른 모든 </a:t>
            </a:r>
            <a:r>
              <a:rPr lang="ko-KR" altLang="en-US" sz="1500" err="1">
                <a:ea typeface="맑은 고딕"/>
              </a:rPr>
              <a:t>State로</a:t>
            </a:r>
            <a:r>
              <a:rPr lang="ko-KR" altLang="en-US" sz="1500">
                <a:ea typeface="맑은 고딕"/>
              </a:rPr>
              <a:t> 이동할 확률이 정해져 있다는 것이다.</a:t>
            </a:r>
          </a:p>
          <a:p>
            <a:r>
              <a:rPr lang="ko-KR" altLang="en-US" sz="1500">
                <a:ea typeface="맑은 고딕"/>
              </a:rPr>
              <a:t>따라서, </a:t>
            </a:r>
            <a:r>
              <a:rPr lang="ko-KR" altLang="en-US" sz="1500" err="1">
                <a:ea typeface="맑은 고딕"/>
              </a:rPr>
              <a:t>Action을</a:t>
            </a:r>
            <a:r>
              <a:rPr lang="ko-KR" altLang="en-US" sz="1500">
                <a:ea typeface="맑은 고딕"/>
              </a:rPr>
              <a:t> 수행하고 나서는 확률적으로 </a:t>
            </a:r>
            <a:r>
              <a:rPr lang="ko-KR" altLang="en-US" sz="1500" err="1">
                <a:ea typeface="맑은 고딕"/>
              </a:rPr>
              <a:t>State가</a:t>
            </a:r>
            <a:r>
              <a:rPr lang="ko-KR" altLang="en-US" sz="1500">
                <a:ea typeface="맑은 고딕"/>
              </a:rPr>
              <a:t> 변한다.</a:t>
            </a:r>
          </a:p>
          <a:p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기본적으로 </a:t>
            </a:r>
            <a:r>
              <a:rPr lang="ko-KR" altLang="en-US" sz="1500" err="1">
                <a:ea typeface="맑은 고딕"/>
              </a:rPr>
              <a:t>MDP에서는</a:t>
            </a:r>
            <a:r>
              <a:rPr lang="ko-KR" altLang="en-US" sz="1500">
                <a:ea typeface="맑은 고딕"/>
              </a:rPr>
              <a:t> 이와 같이 환경을 정의하며, 이전의 </a:t>
            </a:r>
            <a:r>
              <a:rPr lang="ko-KR" altLang="en-US" sz="1500" err="1">
                <a:ea typeface="맑은 고딕"/>
              </a:rPr>
              <a:t>FrozenLake와</a:t>
            </a:r>
            <a:endParaRPr lang="ko-KR" altLang="en-US" sz="1500">
              <a:ea typeface="맑은 고딕"/>
            </a:endParaRPr>
          </a:p>
          <a:p>
            <a:r>
              <a:rPr lang="ko-KR" altLang="en-US" sz="1500">
                <a:ea typeface="맑은 고딕"/>
              </a:rPr>
              <a:t>같이 특정한 </a:t>
            </a:r>
            <a:r>
              <a:rPr lang="ko-KR" altLang="en-US" sz="1500" err="1">
                <a:ea typeface="맑은 고딕"/>
              </a:rPr>
              <a:t>Action을</a:t>
            </a:r>
            <a:r>
              <a:rPr lang="ko-KR" altLang="en-US" sz="1500">
                <a:ea typeface="맑은 고딕"/>
              </a:rPr>
              <a:t> 수행하면 반드시 정해진 </a:t>
            </a:r>
            <a:r>
              <a:rPr lang="ko-KR" altLang="en-US" sz="1500" err="1">
                <a:ea typeface="맑은 고딕"/>
              </a:rPr>
              <a:t>State로</a:t>
            </a:r>
            <a:r>
              <a:rPr lang="ko-KR" altLang="en-US" sz="1500">
                <a:ea typeface="맑은 고딕"/>
              </a:rPr>
              <a:t> 천이하는 것을</a:t>
            </a:r>
          </a:p>
          <a:p>
            <a:r>
              <a:rPr lang="ko-KR" altLang="en-US" sz="1500" err="1">
                <a:ea typeface="맑은 고딕"/>
              </a:rPr>
              <a:t>Deterministic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Environment라고</a:t>
            </a:r>
            <a:r>
              <a:rPr lang="ko-KR" altLang="en-US" sz="1500">
                <a:ea typeface="맑은 고딕"/>
              </a:rPr>
              <a:t> 하고, 위와 같이 확률적으로 천이하는 것을</a:t>
            </a:r>
          </a:p>
          <a:p>
            <a:r>
              <a:rPr lang="ko-KR" altLang="en-US" sz="1500" err="1">
                <a:ea typeface="맑은 고딕"/>
              </a:rPr>
              <a:t>Stochastic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Environment라고</a:t>
            </a:r>
            <a:r>
              <a:rPr lang="ko-KR" altLang="en-US" sz="1500">
                <a:ea typeface="맑은 고딕"/>
              </a:rPr>
              <a:t> 한다.</a:t>
            </a:r>
          </a:p>
        </p:txBody>
      </p:sp>
      <p:sp>
        <p:nvSpPr>
          <p:cNvPr id="36" name="텍스트 상자 47">
            <a:extLst>
              <a:ext uri="{FF2B5EF4-FFF2-40B4-BE49-F238E27FC236}">
                <a16:creationId xmlns:a16="http://schemas.microsoft.com/office/drawing/2014/main" id="{7EDB6776-80B9-5566-8EDC-61BB40BDD766}"/>
              </a:ext>
            </a:extLst>
          </p:cNvPr>
          <p:cNvSpPr txBox="1">
            <a:spLocks/>
          </p:cNvSpPr>
          <p:nvPr/>
        </p:nvSpPr>
        <p:spPr>
          <a:xfrm>
            <a:off x="7633762" y="2429846"/>
            <a:ext cx="1194982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1797390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2564837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2B604F1-DC61-16D7-F6E4-69360F058259}"/>
              </a:ext>
            </a:extLst>
          </p:cNvPr>
          <p:cNvSpPr txBox="1"/>
          <p:nvPr/>
        </p:nvSpPr>
        <p:spPr>
          <a:xfrm>
            <a:off x="629771" y="799417"/>
            <a:ext cx="4177692" cy="6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ko-KR" altLang="en-US" sz="2400">
                <a:ea typeface="맑은 고딕"/>
              </a:rPr>
              <a:t>4. </a:t>
            </a:r>
            <a:r>
              <a:rPr lang="ko-KR" altLang="en-US" sz="2400" err="1">
                <a:ea typeface="맑은 고딕"/>
              </a:rPr>
              <a:t>Bellman</a:t>
            </a:r>
            <a:r>
              <a:rPr lang="ko-KR" altLang="en-US" sz="2400">
                <a:ea typeface="맑은 고딕"/>
              </a:rPr>
              <a:t> </a:t>
            </a:r>
            <a:r>
              <a:rPr lang="ko-KR" altLang="en-US" sz="2400" err="1">
                <a:ea typeface="맑은 고딕"/>
              </a:rPr>
              <a:t>Equation</a:t>
            </a:r>
          </a:p>
        </p:txBody>
      </p:sp>
      <p:sp>
        <p:nvSpPr>
          <p:cNvPr id="5" name="텍스트 상자 32">
            <a:extLst>
              <a:ext uri="{FF2B5EF4-FFF2-40B4-BE49-F238E27FC236}">
                <a16:creationId xmlns:a16="http://schemas.microsoft.com/office/drawing/2014/main" id="{BFC5E32E-A4B4-A26A-1989-86714A8E683E}"/>
              </a:ext>
            </a:extLst>
          </p:cNvPr>
          <p:cNvSpPr txBox="1">
            <a:spLocks/>
          </p:cNvSpPr>
          <p:nvPr/>
        </p:nvSpPr>
        <p:spPr>
          <a:xfrm>
            <a:off x="3768422" y="4884833"/>
            <a:ext cx="4666956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err="1">
                <a:ea typeface="맑은 고딕"/>
              </a:rPr>
              <a:t>MDP를</a:t>
            </a:r>
            <a:r>
              <a:rPr lang="ko-KR" altLang="en-US" sz="1500">
                <a:ea typeface="맑은 고딕"/>
              </a:rPr>
              <a:t> 바탕으로 </a:t>
            </a:r>
            <a:r>
              <a:rPr lang="ko-KR" altLang="en-US" sz="1500" err="1">
                <a:ea typeface="맑은 고딕"/>
              </a:rPr>
              <a:t>Bellman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Equation을</a:t>
            </a:r>
            <a:r>
              <a:rPr lang="ko-KR" altLang="en-US" sz="1500">
                <a:ea typeface="맑은 고딕"/>
              </a:rPr>
              <a:t> 살펴보고</a:t>
            </a:r>
          </a:p>
          <a:p>
            <a:r>
              <a:rPr lang="ko-KR" altLang="en-US" sz="1500" err="1">
                <a:ea typeface="맑은 고딕"/>
              </a:rPr>
              <a:t>Value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Function의</a:t>
            </a:r>
            <a:r>
              <a:rPr lang="ko-KR" altLang="en-US" sz="1500">
                <a:ea typeface="맑은 고딕"/>
              </a:rPr>
              <a:t> 내재적 의미를 분해하여 살펴본다.</a:t>
            </a:r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AA8F2926-30A5-DAEC-61FC-50A6F1074201}"/>
              </a:ext>
            </a:extLst>
          </p:cNvPr>
          <p:cNvSpPr/>
          <p:nvPr/>
        </p:nvSpPr>
        <p:spPr>
          <a:xfrm>
            <a:off x="590021" y="1460719"/>
            <a:ext cx="284962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" name="그림 9" descr="폰트, 라인, 텍스트, 화이트이(가) 표시된 사진&#10;&#10;자동 생성된 설명">
            <a:extLst>
              <a:ext uri="{FF2B5EF4-FFF2-40B4-BE49-F238E27FC236}">
                <a16:creationId xmlns:a16="http://schemas.microsoft.com/office/drawing/2014/main" id="{0D4B6FB4-1230-9B45-F793-1D76373C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838" y="4153065"/>
            <a:ext cx="3958621" cy="5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75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683214" y="609302"/>
            <a:ext cx="180691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Bellman Equation</a:t>
            </a:r>
          </a:p>
        </p:txBody>
      </p:sp>
      <p:pic>
        <p:nvPicPr>
          <p:cNvPr id="3" name="그림 2" descr="폰트, 타이포그래피, 텍스트, 화이트이(가) 표시된 사진&#10;&#10;자동 생성된 설명">
            <a:extLst>
              <a:ext uri="{FF2B5EF4-FFF2-40B4-BE49-F238E27FC236}">
                <a16:creationId xmlns:a16="http://schemas.microsoft.com/office/drawing/2014/main" id="{D4ABB283-25A9-E4C4-D17D-6E81250F4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467" y="1591428"/>
            <a:ext cx="2743200" cy="614548"/>
          </a:xfrm>
          <a:prstGeom prst="rect">
            <a:avLst/>
          </a:prstGeom>
        </p:spPr>
      </p:pic>
      <p:pic>
        <p:nvPicPr>
          <p:cNvPr id="7" name="그림 6" descr="폰트, 텍스트, 라인, 타이포그래피이(가) 표시된 사진&#10;&#10;자동 생성된 설명">
            <a:extLst>
              <a:ext uri="{FF2B5EF4-FFF2-40B4-BE49-F238E27FC236}">
                <a16:creationId xmlns:a16="http://schemas.microsoft.com/office/drawing/2014/main" id="{18A84505-32D0-95D0-DE66-F7D00D8FE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491" y="2488150"/>
            <a:ext cx="4909546" cy="527732"/>
          </a:xfrm>
          <a:prstGeom prst="rect">
            <a:avLst/>
          </a:prstGeom>
        </p:spPr>
      </p:pic>
      <p:pic>
        <p:nvPicPr>
          <p:cNvPr id="8" name="그림 7" descr="폰트, 텍스트, 라인, 타이포그래피이(가) 표시된 사진&#10;&#10;자동 생성된 설명">
            <a:extLst>
              <a:ext uri="{FF2B5EF4-FFF2-40B4-BE49-F238E27FC236}">
                <a16:creationId xmlns:a16="http://schemas.microsoft.com/office/drawing/2014/main" id="{8B4C7FC1-4578-05FE-2677-B95CD79B6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789" y="3300862"/>
            <a:ext cx="4638753" cy="476690"/>
          </a:xfrm>
          <a:prstGeom prst="rect">
            <a:avLst/>
          </a:prstGeom>
        </p:spPr>
      </p:pic>
      <p:pic>
        <p:nvPicPr>
          <p:cNvPr id="10" name="그림 9" descr="폰트, 텍스트, 타이포그래피, 화이트이(가) 표시된 사진&#10;&#10;자동 생성된 설명">
            <a:extLst>
              <a:ext uri="{FF2B5EF4-FFF2-40B4-BE49-F238E27FC236}">
                <a16:creationId xmlns:a16="http://schemas.microsoft.com/office/drawing/2014/main" id="{627CE0DC-E651-E0D6-7219-42E70E1A9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812" y="4104228"/>
            <a:ext cx="3133645" cy="557695"/>
          </a:xfrm>
          <a:prstGeom prst="rect">
            <a:avLst/>
          </a:prstGeom>
        </p:spPr>
      </p:pic>
      <p:pic>
        <p:nvPicPr>
          <p:cNvPr id="13" name="그림 12" descr="폰트, 타이포그래피, 텍스트, 서예이(가) 표시된 사진&#10;&#10;자동 생성된 설명">
            <a:extLst>
              <a:ext uri="{FF2B5EF4-FFF2-40B4-BE49-F238E27FC236}">
                <a16:creationId xmlns:a16="http://schemas.microsoft.com/office/drawing/2014/main" id="{D235B749-DDD6-3B30-416C-223F23BEE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277" y="5050966"/>
            <a:ext cx="3133646" cy="509392"/>
          </a:xfrm>
          <a:prstGeom prst="rect">
            <a:avLst/>
          </a:prstGeom>
        </p:spPr>
      </p:pic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4244373" y="1168178"/>
            <a:ext cx="5141626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en-US" altLang="ko-KR" sz="1600" b="1">
                <a:latin typeface="Malgun Gothic"/>
                <a:ea typeface="Malgun Gothic"/>
              </a:rPr>
              <a:t>Bellman Equation for V</a:t>
            </a:r>
          </a:p>
        </p:txBody>
      </p:sp>
      <p:sp>
        <p:nvSpPr>
          <p:cNvPr id="26" name="텍스트 상자 32">
            <a:extLst>
              <a:ext uri="{FF2B5EF4-FFF2-40B4-BE49-F238E27FC236}">
                <a16:creationId xmlns:a16="http://schemas.microsoft.com/office/drawing/2014/main" id="{55B1DE29-5EBC-F0C8-435C-E4937DEB682E}"/>
              </a:ext>
            </a:extLst>
          </p:cNvPr>
          <p:cNvSpPr txBox="1">
            <a:spLocks/>
          </p:cNvSpPr>
          <p:nvPr/>
        </p:nvSpPr>
        <p:spPr>
          <a:xfrm>
            <a:off x="5191659" y="4601442"/>
            <a:ext cx="7028527" cy="2936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300">
                <a:latin typeface="Malgun Gothic"/>
                <a:ea typeface="Malgun Gothic"/>
              </a:rPr>
              <a:t>묶인 식이 의미하는 것은 Gt+1이기 때문에 </a:t>
            </a:r>
            <a:r>
              <a:rPr lang="en-US" altLang="ko-KR" sz="1300">
                <a:latin typeface="Malgun Gothic"/>
                <a:ea typeface="Malgun Gothic"/>
              </a:rPr>
              <a:t>Gt+1</a:t>
            </a:r>
            <a:r>
              <a:rPr lang="ko-KR" sz="1300">
                <a:latin typeface="Malgun Gothic"/>
                <a:ea typeface="Malgun Gothic"/>
              </a:rPr>
              <a:t>로 식을 </a:t>
            </a:r>
            <a:r>
              <a:rPr lang="ko-KR" altLang="en-US" sz="1300">
                <a:latin typeface="Malgun Gothic"/>
                <a:ea typeface="Malgun Gothic"/>
              </a:rPr>
              <a:t>변형한다</a:t>
            </a:r>
            <a:r>
              <a:rPr lang="en-US" altLang="ko-KR" sz="1300">
                <a:latin typeface="Malgun Gothic"/>
                <a:ea typeface="Malgun Gothic"/>
              </a:rPr>
              <a:t>.</a:t>
            </a:r>
            <a:endParaRPr lang="ko-KR" sz="1300"/>
          </a:p>
        </p:txBody>
      </p:sp>
      <p:pic>
        <p:nvPicPr>
          <p:cNvPr id="29" name="그림 28" descr="C:/Users/wjdwl/AppData/Roaming/PolarisOffice/ETemp/10380_21630400/fImage122861986334.png">
            <a:extLst>
              <a:ext uri="{FF2B5EF4-FFF2-40B4-BE49-F238E27FC236}">
                <a16:creationId xmlns:a16="http://schemas.microsoft.com/office/drawing/2014/main" id="{8754BF7C-380D-7765-CEAD-B6F43710212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0" y="2438928"/>
            <a:ext cx="2701862" cy="664060"/>
          </a:xfrm>
          <a:prstGeom prst="rect">
            <a:avLst/>
          </a:prstGeom>
          <a:noFill/>
        </p:spPr>
      </p:pic>
      <p:sp>
        <p:nvSpPr>
          <p:cNvPr id="30" name="텍스트 상자 32">
            <a:extLst>
              <a:ext uri="{FF2B5EF4-FFF2-40B4-BE49-F238E27FC236}">
                <a16:creationId xmlns:a16="http://schemas.microsoft.com/office/drawing/2014/main" id="{7D8DA5FA-A2FD-0040-7EDA-F8DB71DB09BE}"/>
              </a:ext>
            </a:extLst>
          </p:cNvPr>
          <p:cNvSpPr txBox="1">
            <a:spLocks/>
          </p:cNvSpPr>
          <p:nvPr/>
        </p:nvSpPr>
        <p:spPr>
          <a:xfrm>
            <a:off x="953428" y="3159309"/>
            <a:ext cx="108366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Return</a:t>
            </a:r>
            <a:r>
              <a:rPr lang="ko-KR" altLang="en-US" sz="1400">
                <a:ea typeface="맑은 고딕"/>
              </a:rPr>
              <a:t> (</a:t>
            </a:r>
            <a:r>
              <a:rPr lang="ko-KR" altLang="en-US" sz="1400" err="1">
                <a:ea typeface="맑은 고딕"/>
              </a:rPr>
              <a:t>Gt</a:t>
            </a:r>
            <a:r>
              <a:rPr lang="ko-KR" altLang="en-US" sz="1400">
                <a:ea typeface="맑은 고딕"/>
              </a:rPr>
              <a:t>)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9532F87-5DDC-5BB7-008B-DA43558B0412}"/>
              </a:ext>
            </a:extLst>
          </p:cNvPr>
          <p:cNvSpPr/>
          <p:nvPr/>
        </p:nvSpPr>
        <p:spPr>
          <a:xfrm>
            <a:off x="3664218" y="1672156"/>
            <a:ext cx="501315" cy="4545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1)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4BFC7DF-E678-00C0-6409-F9AA413F002F}"/>
              </a:ext>
            </a:extLst>
          </p:cNvPr>
          <p:cNvSpPr/>
          <p:nvPr/>
        </p:nvSpPr>
        <p:spPr>
          <a:xfrm>
            <a:off x="3657919" y="2446750"/>
            <a:ext cx="501315" cy="4545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2)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E8F25E9-142A-450E-0C6D-CC99F5B41C0A}"/>
              </a:ext>
            </a:extLst>
          </p:cNvPr>
          <p:cNvSpPr/>
          <p:nvPr/>
        </p:nvSpPr>
        <p:spPr>
          <a:xfrm>
            <a:off x="3664217" y="3315808"/>
            <a:ext cx="501315" cy="4545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3)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88D0C66-85A5-D0C6-8DA7-85DE2DB17B0E}"/>
              </a:ext>
            </a:extLst>
          </p:cNvPr>
          <p:cNvSpPr/>
          <p:nvPr/>
        </p:nvSpPr>
        <p:spPr>
          <a:xfrm>
            <a:off x="3670515" y="4147081"/>
            <a:ext cx="501315" cy="4545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4)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D12532A-639C-DA55-CAD8-DD1E6E80682C}"/>
              </a:ext>
            </a:extLst>
          </p:cNvPr>
          <p:cNvSpPr/>
          <p:nvPr/>
        </p:nvSpPr>
        <p:spPr>
          <a:xfrm>
            <a:off x="3651622" y="5079114"/>
            <a:ext cx="501315" cy="4545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5)</a:t>
            </a:r>
          </a:p>
        </p:txBody>
      </p:sp>
      <p:pic>
        <p:nvPicPr>
          <p:cNvPr id="11" name="그림 10" descr="폰트, 타이포그래피, 텍스트, 친필이(가) 표시된 사진&#10;&#10;자동 생성된 설명">
            <a:extLst>
              <a:ext uri="{FF2B5EF4-FFF2-40B4-BE49-F238E27FC236}">
                <a16:creationId xmlns:a16="http://schemas.microsoft.com/office/drawing/2014/main" id="{55C9034A-E36C-42E4-B3DE-A52A811FB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497" y="1294934"/>
            <a:ext cx="2643275" cy="366114"/>
          </a:xfrm>
          <a:prstGeom prst="rect">
            <a:avLst/>
          </a:prstGeom>
        </p:spPr>
      </p:pic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0951D8BE-F416-7B4A-2DF0-BB90AB371D74}"/>
              </a:ext>
            </a:extLst>
          </p:cNvPr>
          <p:cNvSpPr txBox="1">
            <a:spLocks/>
          </p:cNvSpPr>
          <p:nvPr/>
        </p:nvSpPr>
        <p:spPr>
          <a:xfrm>
            <a:off x="651147" y="1736069"/>
            <a:ext cx="187085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</a:p>
        </p:txBody>
      </p:sp>
      <p:sp>
        <p:nvSpPr>
          <p:cNvPr id="14" name="텍스트 상자 32">
            <a:extLst>
              <a:ext uri="{FF2B5EF4-FFF2-40B4-BE49-F238E27FC236}">
                <a16:creationId xmlns:a16="http://schemas.microsoft.com/office/drawing/2014/main" id="{E238B1E5-AA42-E636-1267-C78749488C33}"/>
              </a:ext>
            </a:extLst>
          </p:cNvPr>
          <p:cNvSpPr txBox="1">
            <a:spLocks/>
          </p:cNvSpPr>
          <p:nvPr/>
        </p:nvSpPr>
        <p:spPr>
          <a:xfrm>
            <a:off x="5191658" y="5501986"/>
            <a:ext cx="7028527" cy="2936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err="1">
                <a:latin typeface="Malgun Gothic"/>
                <a:ea typeface="Malgun Gothic"/>
              </a:rPr>
              <a:t>St의</a:t>
            </a:r>
            <a:r>
              <a:rPr lang="en-US" altLang="ko-KR" sz="1300">
                <a:latin typeface="Malgun Gothic"/>
                <a:ea typeface="Malgun Gothic"/>
              </a:rPr>
              <a:t> State Value </a:t>
            </a:r>
            <a:r>
              <a:rPr lang="en-US" altLang="ko-KR" sz="1300" err="1">
                <a:latin typeface="Malgun Gothic"/>
                <a:ea typeface="Malgun Gothic"/>
              </a:rPr>
              <a:t>Function을</a:t>
            </a:r>
            <a:r>
              <a:rPr lang="en-US" altLang="ko-KR" sz="1300">
                <a:latin typeface="Malgun Gothic"/>
                <a:ea typeface="Malgun Gothic"/>
              </a:rPr>
              <a:t> St+1의 State Value </a:t>
            </a:r>
            <a:r>
              <a:rPr lang="en-US" altLang="ko-KR" sz="1300" err="1">
                <a:latin typeface="Malgun Gothic"/>
                <a:ea typeface="Malgun Gothic"/>
              </a:rPr>
              <a:t>Function으로</a:t>
            </a:r>
            <a:r>
              <a:rPr lang="en-US" altLang="ko-KR" sz="1300">
                <a:latin typeface="Malgun Gothic"/>
                <a:ea typeface="Malgun Gothic"/>
              </a:rPr>
              <a:t> </a:t>
            </a:r>
            <a:r>
              <a:rPr lang="en-US" altLang="ko-KR" sz="1300" err="1">
                <a:latin typeface="Malgun Gothic"/>
                <a:ea typeface="Malgun Gothic"/>
              </a:rPr>
              <a:t>나타내었다</a:t>
            </a:r>
            <a:r>
              <a:rPr lang="en-US" altLang="ko-KR" sz="1300">
                <a:latin typeface="Malgun Gothic"/>
                <a:ea typeface="Malgun Gothic"/>
              </a:rPr>
              <a:t>.</a:t>
            </a:r>
          </a:p>
        </p:txBody>
      </p:sp>
      <p:sp>
        <p:nvSpPr>
          <p:cNvPr id="17" name="텍스트 상자 32">
            <a:extLst>
              <a:ext uri="{FF2B5EF4-FFF2-40B4-BE49-F238E27FC236}">
                <a16:creationId xmlns:a16="http://schemas.microsoft.com/office/drawing/2014/main" id="{622EC809-DAE3-8B28-0928-F0637D62D676}"/>
              </a:ext>
            </a:extLst>
          </p:cNvPr>
          <p:cNvSpPr txBox="1">
            <a:spLocks/>
          </p:cNvSpPr>
          <p:nvPr/>
        </p:nvSpPr>
        <p:spPr>
          <a:xfrm>
            <a:off x="3617433" y="239546"/>
            <a:ext cx="4465437" cy="7861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err="1">
                <a:ea typeface="맑은 고딕"/>
              </a:rPr>
              <a:t>Bellman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Equation이란</a:t>
            </a:r>
            <a:r>
              <a:rPr lang="ko-KR" altLang="en-US" sz="1500" dirty="0">
                <a:ea typeface="맑은 고딕"/>
              </a:rPr>
              <a:t>, </a:t>
            </a:r>
            <a:r>
              <a:rPr lang="ko-KR" altLang="en-US" sz="1500" dirty="0" err="1">
                <a:ea typeface="맑은 고딕"/>
              </a:rPr>
              <a:t>Value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Function을</a:t>
            </a:r>
            <a:r>
              <a:rPr lang="ko-KR" altLang="en-US" sz="1500" dirty="0">
                <a:ea typeface="맑은 고딕"/>
              </a:rPr>
              <a:t> 다음 Time </a:t>
            </a:r>
            <a:r>
              <a:rPr lang="ko-KR" altLang="en-US" sz="1500" dirty="0" err="1">
                <a:ea typeface="맑은 고딕"/>
              </a:rPr>
              <a:t>Step의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Value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Function으로</a:t>
            </a:r>
            <a:r>
              <a:rPr lang="ko-KR" altLang="en-US" sz="1500" dirty="0">
                <a:ea typeface="맑은 고딕"/>
              </a:rPr>
              <a:t> 표현하거나,</a:t>
            </a:r>
          </a:p>
          <a:p>
            <a:r>
              <a:rPr lang="ko-KR" altLang="en-US" sz="1500" dirty="0">
                <a:ea typeface="맑은 고딕"/>
              </a:rPr>
              <a:t>다른 </a:t>
            </a:r>
            <a:r>
              <a:rPr lang="ko-KR" altLang="en-US" sz="1500" dirty="0" err="1">
                <a:ea typeface="맑은 고딕"/>
              </a:rPr>
              <a:t>Value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Function으로</a:t>
            </a:r>
            <a:r>
              <a:rPr lang="ko-KR" altLang="en-US" sz="1500" dirty="0">
                <a:ea typeface="맑은 고딕"/>
              </a:rPr>
              <a:t> 표현하는 것이다.</a:t>
            </a:r>
          </a:p>
        </p:txBody>
      </p:sp>
    </p:spTree>
    <p:extLst>
      <p:ext uri="{BB962C8B-B14F-4D97-AF65-F5344CB8AC3E}">
        <p14:creationId xmlns:p14="http://schemas.microsoft.com/office/powerpoint/2010/main" val="3281743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2564837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9" name="TextBox 9"/>
          <p:cNvSpPr txBox="1"/>
          <p:nvPr/>
        </p:nvSpPr>
        <p:spPr>
          <a:xfrm>
            <a:off x="629771" y="836288"/>
            <a:ext cx="3157596" cy="6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ko-KR" altLang="en-US" sz="2400">
                <a:ea typeface="맑은 고딕"/>
              </a:rPr>
              <a:t>1. </a:t>
            </a:r>
            <a:r>
              <a:rPr lang="ko-KR" altLang="en-US" sz="2400" err="1">
                <a:ea typeface="맑은 고딕"/>
              </a:rPr>
              <a:t>강화학습이란</a:t>
            </a:r>
            <a:r>
              <a:rPr lang="ko-KR" altLang="en-US" sz="2400">
                <a:ea typeface="맑은 고딕"/>
              </a:rPr>
              <a:t>?</a:t>
            </a:r>
            <a:endParaRPr lang="ko-KR" sz="2400">
              <a:ea typeface="맑은 고딕"/>
            </a:endParaRPr>
          </a:p>
        </p:txBody>
      </p:sp>
      <p:sp>
        <p:nvSpPr>
          <p:cNvPr id="4" name="AutoShape 12">
            <a:extLst>
              <a:ext uri="{FF2B5EF4-FFF2-40B4-BE49-F238E27FC236}">
                <a16:creationId xmlns:a16="http://schemas.microsoft.com/office/drawing/2014/main" id="{34581166-5ED1-633E-D6FB-3A7F1B6A8F88}"/>
              </a:ext>
            </a:extLst>
          </p:cNvPr>
          <p:cNvSpPr/>
          <p:nvPr/>
        </p:nvSpPr>
        <p:spPr>
          <a:xfrm>
            <a:off x="501449" y="1485706"/>
            <a:ext cx="25725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B8AA6C-1C88-7307-C944-4AFC7A26541D}"/>
              </a:ext>
            </a:extLst>
          </p:cNvPr>
          <p:cNvSpPr/>
          <p:nvPr/>
        </p:nvSpPr>
        <p:spPr>
          <a:xfrm rot="5400000">
            <a:off x="3731787" y="5232529"/>
            <a:ext cx="86032" cy="200332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E295AE1-F8D5-5646-183D-8F401A2FB54B}"/>
              </a:ext>
            </a:extLst>
          </p:cNvPr>
          <p:cNvSpPr/>
          <p:nvPr/>
        </p:nvSpPr>
        <p:spPr>
          <a:xfrm>
            <a:off x="2773142" y="5392301"/>
            <a:ext cx="86032" cy="88490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로봇 - 무료 전자개 아이콘">
            <a:extLst>
              <a:ext uri="{FF2B5EF4-FFF2-40B4-BE49-F238E27FC236}">
                <a16:creationId xmlns:a16="http://schemas.microsoft.com/office/drawing/2014/main" id="{A2977B0A-4154-DE54-FC33-6A7ECF35A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753" y="4079667"/>
            <a:ext cx="1256986" cy="1257890"/>
          </a:xfrm>
          <a:prstGeom prst="rect">
            <a:avLst/>
          </a:prstGeom>
        </p:spPr>
      </p:pic>
      <p:pic>
        <p:nvPicPr>
          <p:cNvPr id="31" name="그림 30" descr="환경 - 무료 자연개 아이콘">
            <a:extLst>
              <a:ext uri="{FF2B5EF4-FFF2-40B4-BE49-F238E27FC236}">
                <a16:creationId xmlns:a16="http://schemas.microsoft.com/office/drawing/2014/main" id="{6CD73134-CBAC-BD55-7CFC-D68CCC9C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949" y="4132391"/>
            <a:ext cx="1256986" cy="125698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9D35BF3-7E09-137B-F466-65065D61F5FC}"/>
              </a:ext>
            </a:extLst>
          </p:cNvPr>
          <p:cNvSpPr/>
          <p:nvPr/>
        </p:nvSpPr>
        <p:spPr>
          <a:xfrm>
            <a:off x="4776466" y="6043688"/>
            <a:ext cx="2390468" cy="38714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Actions</a:t>
            </a:r>
          </a:p>
        </p:txBody>
      </p:sp>
      <p:sp>
        <p:nvSpPr>
          <p:cNvPr id="35" name="화살표: 위쪽 34">
            <a:extLst>
              <a:ext uri="{FF2B5EF4-FFF2-40B4-BE49-F238E27FC236}">
                <a16:creationId xmlns:a16="http://schemas.microsoft.com/office/drawing/2014/main" id="{D7E321A2-A265-5280-CB25-2EED4514ED7F}"/>
              </a:ext>
            </a:extLst>
          </p:cNvPr>
          <p:cNvSpPr/>
          <p:nvPr/>
        </p:nvSpPr>
        <p:spPr>
          <a:xfrm>
            <a:off x="9071934" y="5466042"/>
            <a:ext cx="184353" cy="811163"/>
          </a:xfrm>
          <a:prstGeom prst="up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4CACC65-3F05-C4B7-37D7-8A368A387284}"/>
              </a:ext>
            </a:extLst>
          </p:cNvPr>
          <p:cNvSpPr/>
          <p:nvPr/>
        </p:nvSpPr>
        <p:spPr>
          <a:xfrm rot="5400000">
            <a:off x="8125577" y="5232528"/>
            <a:ext cx="86032" cy="200332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F98238-9A9C-4C0E-B54D-B8E491485177}"/>
              </a:ext>
            </a:extLst>
          </p:cNvPr>
          <p:cNvSpPr/>
          <p:nvPr/>
        </p:nvSpPr>
        <p:spPr>
          <a:xfrm rot="5400000">
            <a:off x="3726860" y="2221704"/>
            <a:ext cx="86032" cy="2003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2342748-FB5A-4CBB-7238-EEAD58A427F8}"/>
              </a:ext>
            </a:extLst>
          </p:cNvPr>
          <p:cNvSpPr/>
          <p:nvPr/>
        </p:nvSpPr>
        <p:spPr>
          <a:xfrm>
            <a:off x="4771538" y="3032863"/>
            <a:ext cx="2390468" cy="387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Observations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0ECC952-2C0B-E226-BEEA-48027498D491}"/>
              </a:ext>
            </a:extLst>
          </p:cNvPr>
          <p:cNvSpPr/>
          <p:nvPr/>
        </p:nvSpPr>
        <p:spPr>
          <a:xfrm rot="5400000">
            <a:off x="8114505" y="2221703"/>
            <a:ext cx="86032" cy="2003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615FF31-A9DF-CABC-29DA-9EA0D73F4025}"/>
              </a:ext>
            </a:extLst>
          </p:cNvPr>
          <p:cNvSpPr/>
          <p:nvPr/>
        </p:nvSpPr>
        <p:spPr>
          <a:xfrm>
            <a:off x="9079296" y="3198782"/>
            <a:ext cx="86032" cy="8849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7" name="화살표: 위쪽 46">
            <a:extLst>
              <a:ext uri="{FF2B5EF4-FFF2-40B4-BE49-F238E27FC236}">
                <a16:creationId xmlns:a16="http://schemas.microsoft.com/office/drawing/2014/main" id="{5E150683-842F-0279-297A-654671F2F121}"/>
              </a:ext>
            </a:extLst>
          </p:cNvPr>
          <p:cNvSpPr/>
          <p:nvPr/>
        </p:nvSpPr>
        <p:spPr>
          <a:xfrm rot="10800000">
            <a:off x="2719055" y="3180346"/>
            <a:ext cx="184353" cy="811163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550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683214" y="609302"/>
            <a:ext cx="180691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Bellman Equation</a:t>
            </a: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4127464" y="2939863"/>
            <a:ext cx="5141626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en-US" altLang="ko-KR" sz="1600" b="1">
                <a:latin typeface="Malgun Gothic"/>
                <a:ea typeface="Malgun Gothic"/>
              </a:rPr>
              <a:t>Bellman Equation for Q</a:t>
            </a:r>
          </a:p>
        </p:txBody>
      </p:sp>
      <p:pic>
        <p:nvPicPr>
          <p:cNvPr id="29" name="그림 28" descr="C:/Users/wjdwl/AppData/Roaming/PolarisOffice/ETemp/10380_21630400/fImage122861986334.png">
            <a:extLst>
              <a:ext uri="{FF2B5EF4-FFF2-40B4-BE49-F238E27FC236}">
                <a16:creationId xmlns:a16="http://schemas.microsoft.com/office/drawing/2014/main" id="{8754BF7C-380D-7765-CEAD-B6F4371021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0" y="2438928"/>
            <a:ext cx="2701862" cy="664060"/>
          </a:xfrm>
          <a:prstGeom prst="rect">
            <a:avLst/>
          </a:prstGeom>
          <a:noFill/>
        </p:spPr>
      </p:pic>
      <p:sp>
        <p:nvSpPr>
          <p:cNvPr id="30" name="텍스트 상자 32">
            <a:extLst>
              <a:ext uri="{FF2B5EF4-FFF2-40B4-BE49-F238E27FC236}">
                <a16:creationId xmlns:a16="http://schemas.microsoft.com/office/drawing/2014/main" id="{7D8DA5FA-A2FD-0040-7EDA-F8DB71DB09BE}"/>
              </a:ext>
            </a:extLst>
          </p:cNvPr>
          <p:cNvSpPr txBox="1">
            <a:spLocks/>
          </p:cNvSpPr>
          <p:nvPr/>
        </p:nvSpPr>
        <p:spPr>
          <a:xfrm>
            <a:off x="953428" y="3159309"/>
            <a:ext cx="108366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Return</a:t>
            </a:r>
            <a:r>
              <a:rPr lang="ko-KR" altLang="en-US" sz="1400">
                <a:ea typeface="맑은 고딕"/>
              </a:rPr>
              <a:t> (</a:t>
            </a:r>
            <a:r>
              <a:rPr lang="ko-KR" altLang="en-US" sz="1400" err="1">
                <a:ea typeface="맑은 고딕"/>
              </a:rPr>
              <a:t>Gt</a:t>
            </a:r>
            <a:r>
              <a:rPr lang="ko-KR" altLang="en-US" sz="1400">
                <a:ea typeface="맑은 고딕"/>
              </a:rPr>
              <a:t>)</a:t>
            </a:r>
          </a:p>
        </p:txBody>
      </p:sp>
      <p:pic>
        <p:nvPicPr>
          <p:cNvPr id="11" name="그림 10" descr="폰트, 타이포그래피, 텍스트, 친필이(가) 표시된 사진&#10;&#10;자동 생성된 설명">
            <a:extLst>
              <a:ext uri="{FF2B5EF4-FFF2-40B4-BE49-F238E27FC236}">
                <a16:creationId xmlns:a16="http://schemas.microsoft.com/office/drawing/2014/main" id="{55C9034A-E36C-42E4-B3DE-A52A811FB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97" y="1294934"/>
            <a:ext cx="2643275" cy="366114"/>
          </a:xfrm>
          <a:prstGeom prst="rect">
            <a:avLst/>
          </a:prstGeom>
        </p:spPr>
      </p:pic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0951D8BE-F416-7B4A-2DF0-BB90AB371D74}"/>
              </a:ext>
            </a:extLst>
          </p:cNvPr>
          <p:cNvSpPr txBox="1">
            <a:spLocks/>
          </p:cNvSpPr>
          <p:nvPr/>
        </p:nvSpPr>
        <p:spPr>
          <a:xfrm>
            <a:off x="651147" y="1736069"/>
            <a:ext cx="187085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</a:p>
        </p:txBody>
      </p:sp>
      <p:sp>
        <p:nvSpPr>
          <p:cNvPr id="27" name="Rect 0">
            <a:extLst>
              <a:ext uri="{FF2B5EF4-FFF2-40B4-BE49-F238E27FC236}">
                <a16:creationId xmlns:a16="http://schemas.microsoft.com/office/drawing/2014/main" id="{84E505F3-C611-F2A5-0244-8E7573B57261}"/>
              </a:ext>
            </a:extLst>
          </p:cNvPr>
          <p:cNvSpPr txBox="1">
            <a:spLocks/>
          </p:cNvSpPr>
          <p:nvPr/>
        </p:nvSpPr>
        <p:spPr>
          <a:xfrm>
            <a:off x="4126548" y="710896"/>
            <a:ext cx="5141626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en-US" altLang="ko-KR" sz="1600" b="1">
                <a:latin typeface="Malgun Gothic"/>
                <a:ea typeface="Malgun Gothic"/>
              </a:rPr>
              <a:t>Bellman Equation for V</a:t>
            </a:r>
          </a:p>
        </p:txBody>
      </p:sp>
      <p:pic>
        <p:nvPicPr>
          <p:cNvPr id="38" name="그림 37" descr="폰트, 친필, 텍스트, 서예이(가) 표시된 사진&#10;&#10;자동 생성된 설명">
            <a:extLst>
              <a:ext uri="{FF2B5EF4-FFF2-40B4-BE49-F238E27FC236}">
                <a16:creationId xmlns:a16="http://schemas.microsoft.com/office/drawing/2014/main" id="{F6D606D9-7AE3-4ED9-3C2E-FF29D8C1E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44" y="3918314"/>
            <a:ext cx="2793003" cy="319046"/>
          </a:xfrm>
          <a:prstGeom prst="rect">
            <a:avLst/>
          </a:prstGeom>
        </p:spPr>
      </p:pic>
      <p:sp>
        <p:nvSpPr>
          <p:cNvPr id="40" name="텍스트 상자 32">
            <a:extLst>
              <a:ext uri="{FF2B5EF4-FFF2-40B4-BE49-F238E27FC236}">
                <a16:creationId xmlns:a16="http://schemas.microsoft.com/office/drawing/2014/main" id="{2306193B-9D94-DF73-6006-53417157D29A}"/>
              </a:ext>
            </a:extLst>
          </p:cNvPr>
          <p:cNvSpPr txBox="1">
            <a:spLocks/>
          </p:cNvSpPr>
          <p:nvPr/>
        </p:nvSpPr>
        <p:spPr>
          <a:xfrm>
            <a:off x="525196" y="4374729"/>
            <a:ext cx="197161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  <a:endParaRPr lang="ko-KR" altLang="en-US" sz="1400">
              <a:ea typeface="맑은 고딕"/>
            </a:endParaRPr>
          </a:p>
        </p:txBody>
      </p:sp>
      <p:sp>
        <p:nvSpPr>
          <p:cNvPr id="42" name="텍스트 상자 32">
            <a:extLst>
              <a:ext uri="{FF2B5EF4-FFF2-40B4-BE49-F238E27FC236}">
                <a16:creationId xmlns:a16="http://schemas.microsoft.com/office/drawing/2014/main" id="{C07A8D6C-4B8D-E565-F0A6-9A1D50936078}"/>
              </a:ext>
            </a:extLst>
          </p:cNvPr>
          <p:cNvSpPr txBox="1">
            <a:spLocks/>
          </p:cNvSpPr>
          <p:nvPr/>
        </p:nvSpPr>
        <p:spPr>
          <a:xfrm>
            <a:off x="4142714" y="4005258"/>
            <a:ext cx="7028527" cy="2936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>
                <a:latin typeface="Malgun Gothic"/>
                <a:ea typeface="Malgun Gothic"/>
              </a:rPr>
              <a:t>Bellman Equation for </a:t>
            </a:r>
            <a:r>
              <a:rPr lang="en-US" altLang="ko-KR" sz="1300" err="1">
                <a:latin typeface="Malgun Gothic"/>
                <a:ea typeface="Malgun Gothic"/>
              </a:rPr>
              <a:t>V에서</a:t>
            </a:r>
            <a:r>
              <a:rPr lang="en-US" altLang="ko-KR" sz="1300">
                <a:latin typeface="Malgun Gothic"/>
                <a:ea typeface="Malgun Gothic"/>
              </a:rPr>
              <a:t> </a:t>
            </a:r>
            <a:r>
              <a:rPr lang="en-US" altLang="ko-KR" sz="1300" err="1">
                <a:latin typeface="Malgun Gothic"/>
                <a:ea typeface="Malgun Gothic"/>
              </a:rPr>
              <a:t>V만</a:t>
            </a:r>
            <a:r>
              <a:rPr lang="en-US" altLang="ko-KR" sz="1300">
                <a:latin typeface="Malgun Gothic"/>
                <a:ea typeface="Malgun Gothic"/>
              </a:rPr>
              <a:t> </a:t>
            </a:r>
            <a:r>
              <a:rPr lang="en-US" altLang="ko-KR" sz="1300" err="1">
                <a:latin typeface="Malgun Gothic"/>
                <a:ea typeface="Malgun Gothic"/>
              </a:rPr>
              <a:t>Q로</a:t>
            </a:r>
            <a:r>
              <a:rPr lang="en-US" altLang="ko-KR" sz="1300">
                <a:latin typeface="Malgun Gothic"/>
                <a:ea typeface="Malgun Gothic"/>
              </a:rPr>
              <a:t> </a:t>
            </a:r>
            <a:r>
              <a:rPr lang="en-US" altLang="ko-KR" sz="1300" err="1">
                <a:latin typeface="Malgun Gothic"/>
                <a:ea typeface="Malgun Gothic"/>
              </a:rPr>
              <a:t>바꿔주면</a:t>
            </a:r>
            <a:r>
              <a:rPr lang="en-US" altLang="ko-KR" sz="1300">
                <a:latin typeface="Malgun Gothic"/>
                <a:ea typeface="Malgun Gothic"/>
              </a:rPr>
              <a:t> </a:t>
            </a:r>
            <a:r>
              <a:rPr lang="en-US" altLang="ko-KR" sz="1300" err="1">
                <a:latin typeface="Malgun Gothic"/>
                <a:ea typeface="Malgun Gothic"/>
              </a:rPr>
              <a:t>Q에</a:t>
            </a:r>
            <a:r>
              <a:rPr lang="en-US" altLang="ko-KR" sz="1300">
                <a:latin typeface="Malgun Gothic"/>
                <a:ea typeface="Malgun Gothic"/>
              </a:rPr>
              <a:t> </a:t>
            </a:r>
            <a:r>
              <a:rPr lang="en-US" altLang="ko-KR" sz="1300" err="1">
                <a:latin typeface="Malgun Gothic"/>
                <a:ea typeface="Malgun Gothic"/>
              </a:rPr>
              <a:t>대한</a:t>
            </a:r>
            <a:r>
              <a:rPr lang="en-US" altLang="ko-KR" sz="1300">
                <a:latin typeface="Malgun Gothic"/>
                <a:ea typeface="Malgun Gothic"/>
              </a:rPr>
              <a:t> Bellman </a:t>
            </a:r>
            <a:r>
              <a:rPr lang="en-US" altLang="ko-KR" sz="1300" err="1">
                <a:latin typeface="Malgun Gothic"/>
                <a:ea typeface="Malgun Gothic"/>
              </a:rPr>
              <a:t>Equation이</a:t>
            </a:r>
            <a:r>
              <a:rPr lang="en-US" altLang="ko-KR" sz="1300">
                <a:latin typeface="Malgun Gothic"/>
                <a:ea typeface="Malgun Gothic"/>
              </a:rPr>
              <a:t> </a:t>
            </a:r>
            <a:r>
              <a:rPr lang="en-US" altLang="ko-KR" sz="1300" err="1">
                <a:latin typeface="Malgun Gothic"/>
                <a:ea typeface="Malgun Gothic"/>
              </a:rPr>
              <a:t>된다</a:t>
            </a:r>
            <a:r>
              <a:rPr lang="en-US" altLang="ko-KR" sz="1300">
                <a:latin typeface="Malgun Gothic"/>
                <a:ea typeface="Malgun Gothic"/>
              </a:rPr>
              <a:t>.</a:t>
            </a:r>
          </a:p>
        </p:txBody>
      </p:sp>
      <p:pic>
        <p:nvPicPr>
          <p:cNvPr id="3" name="그림 2" descr="폰트, 텍스트, 친필, 서예이(가) 표시된 사진&#10;&#10;자동 생성된 설명">
            <a:extLst>
              <a:ext uri="{FF2B5EF4-FFF2-40B4-BE49-F238E27FC236}">
                <a16:creationId xmlns:a16="http://schemas.microsoft.com/office/drawing/2014/main" id="{CFA80675-9501-130A-557C-4035C5CF0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674" y="1090616"/>
            <a:ext cx="6344264" cy="762299"/>
          </a:xfrm>
          <a:prstGeom prst="rect">
            <a:avLst/>
          </a:prstGeom>
        </p:spPr>
      </p:pic>
      <p:pic>
        <p:nvPicPr>
          <p:cNvPr id="6" name="그림 5" descr="텍스트, 폰트, 친필, 화이트이(가) 표시된 사진&#10;&#10;자동 생성된 설명">
            <a:extLst>
              <a:ext uri="{FF2B5EF4-FFF2-40B4-BE49-F238E27FC236}">
                <a16:creationId xmlns:a16="http://schemas.microsoft.com/office/drawing/2014/main" id="{CB35B6B2-10A8-1637-6642-79675FDCE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1061" y="3285141"/>
            <a:ext cx="7812958" cy="69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97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683214" y="609302"/>
            <a:ext cx="180691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Bellman Equation</a:t>
            </a: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en-US" altLang="ko-KR" sz="1600" b="1">
                <a:latin typeface="Malgun Gothic"/>
                <a:ea typeface="Malgun Gothic"/>
              </a:rPr>
              <a:t>Bellman Expectation Equation for V</a:t>
            </a:r>
          </a:p>
        </p:txBody>
      </p:sp>
      <p:pic>
        <p:nvPicPr>
          <p:cNvPr id="29" name="그림 28" descr="C:/Users/wjdwl/AppData/Roaming/PolarisOffice/ETemp/10380_21630400/fImage122861986334.png">
            <a:extLst>
              <a:ext uri="{FF2B5EF4-FFF2-40B4-BE49-F238E27FC236}">
                <a16:creationId xmlns:a16="http://schemas.microsoft.com/office/drawing/2014/main" id="{8754BF7C-380D-7765-CEAD-B6F4371021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0" y="2438928"/>
            <a:ext cx="2701862" cy="664060"/>
          </a:xfrm>
          <a:prstGeom prst="rect">
            <a:avLst/>
          </a:prstGeom>
          <a:noFill/>
        </p:spPr>
      </p:pic>
      <p:sp>
        <p:nvSpPr>
          <p:cNvPr id="30" name="텍스트 상자 32">
            <a:extLst>
              <a:ext uri="{FF2B5EF4-FFF2-40B4-BE49-F238E27FC236}">
                <a16:creationId xmlns:a16="http://schemas.microsoft.com/office/drawing/2014/main" id="{7D8DA5FA-A2FD-0040-7EDA-F8DB71DB09BE}"/>
              </a:ext>
            </a:extLst>
          </p:cNvPr>
          <p:cNvSpPr txBox="1">
            <a:spLocks/>
          </p:cNvSpPr>
          <p:nvPr/>
        </p:nvSpPr>
        <p:spPr>
          <a:xfrm>
            <a:off x="953428" y="3159309"/>
            <a:ext cx="108366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Return</a:t>
            </a:r>
            <a:r>
              <a:rPr lang="ko-KR" altLang="en-US" sz="1400">
                <a:ea typeface="맑은 고딕"/>
              </a:rPr>
              <a:t> (</a:t>
            </a:r>
            <a:r>
              <a:rPr lang="ko-KR" altLang="en-US" sz="1400" err="1">
                <a:ea typeface="맑은 고딕"/>
              </a:rPr>
              <a:t>Gt</a:t>
            </a:r>
            <a:r>
              <a:rPr lang="ko-KR" altLang="en-US" sz="1400">
                <a:ea typeface="맑은 고딕"/>
              </a:rPr>
              <a:t>)</a:t>
            </a:r>
          </a:p>
        </p:txBody>
      </p:sp>
      <p:pic>
        <p:nvPicPr>
          <p:cNvPr id="11" name="그림 10" descr="폰트, 타이포그래피, 텍스트, 친필이(가) 표시된 사진&#10;&#10;자동 생성된 설명">
            <a:extLst>
              <a:ext uri="{FF2B5EF4-FFF2-40B4-BE49-F238E27FC236}">
                <a16:creationId xmlns:a16="http://schemas.microsoft.com/office/drawing/2014/main" id="{55C9034A-E36C-42E4-B3DE-A52A811FB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97" y="1294934"/>
            <a:ext cx="2643275" cy="366114"/>
          </a:xfrm>
          <a:prstGeom prst="rect">
            <a:avLst/>
          </a:prstGeom>
        </p:spPr>
      </p:pic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0951D8BE-F416-7B4A-2DF0-BB90AB371D74}"/>
              </a:ext>
            </a:extLst>
          </p:cNvPr>
          <p:cNvSpPr txBox="1">
            <a:spLocks/>
          </p:cNvSpPr>
          <p:nvPr/>
        </p:nvSpPr>
        <p:spPr>
          <a:xfrm>
            <a:off x="651147" y="1736069"/>
            <a:ext cx="187085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B505E1A-8CFC-5AAC-E5C4-0BAED16078F4}"/>
              </a:ext>
            </a:extLst>
          </p:cNvPr>
          <p:cNvSpPr/>
          <p:nvPr/>
        </p:nvSpPr>
        <p:spPr>
          <a:xfrm>
            <a:off x="5894479" y="1845173"/>
            <a:ext cx="1007602" cy="963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err="1">
                <a:solidFill>
                  <a:schemeClr val="tx1"/>
                </a:solidFill>
                <a:ea typeface="맑은 고딕"/>
              </a:rPr>
              <a:t>S</a:t>
            </a:r>
            <a:endParaRPr lang="ko-KR" altLang="en-US" sz="24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7A5582-8CF9-98E6-3CF5-4E7C38A2E616}"/>
              </a:ext>
            </a:extLst>
          </p:cNvPr>
          <p:cNvSpPr/>
          <p:nvPr/>
        </p:nvSpPr>
        <p:spPr>
          <a:xfrm>
            <a:off x="7972661" y="629751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A1</a:t>
            </a:r>
          </a:p>
        </p:txBody>
      </p:sp>
      <p:sp>
        <p:nvSpPr>
          <p:cNvPr id="41" name="텍스트 상자 47">
            <a:extLst>
              <a:ext uri="{FF2B5EF4-FFF2-40B4-BE49-F238E27FC236}">
                <a16:creationId xmlns:a16="http://schemas.microsoft.com/office/drawing/2014/main" id="{1DBC30B8-551F-55F1-6BAB-2D51AAD7F8FA}"/>
              </a:ext>
            </a:extLst>
          </p:cNvPr>
          <p:cNvSpPr txBox="1">
            <a:spLocks/>
          </p:cNvSpPr>
          <p:nvPr/>
        </p:nvSpPr>
        <p:spPr>
          <a:xfrm>
            <a:off x="5996408" y="2826439"/>
            <a:ext cx="846690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>
                <a:latin typeface="맑은 고딕"/>
                <a:ea typeface="맑은 고딕"/>
              </a:rPr>
              <a:t>State 1</a:t>
            </a: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7CC21C03-FA40-7021-A79D-FA40E15760ED}"/>
              </a:ext>
            </a:extLst>
          </p:cNvPr>
          <p:cNvSpPr/>
          <p:nvPr/>
        </p:nvSpPr>
        <p:spPr>
          <a:xfrm>
            <a:off x="7141387" y="2147454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5" name="텍스트 상자 47">
            <a:extLst>
              <a:ext uri="{FF2B5EF4-FFF2-40B4-BE49-F238E27FC236}">
                <a16:creationId xmlns:a16="http://schemas.microsoft.com/office/drawing/2014/main" id="{2368167E-E25A-5A09-3AFF-61B0387CD45D}"/>
              </a:ext>
            </a:extLst>
          </p:cNvPr>
          <p:cNvSpPr txBox="1">
            <a:spLocks/>
          </p:cNvSpPr>
          <p:nvPr/>
        </p:nvSpPr>
        <p:spPr>
          <a:xfrm>
            <a:off x="7866008" y="1251142"/>
            <a:ext cx="991532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  <a:r>
              <a:rPr lang="ko-KR" altLang="en-US" sz="1600">
                <a:latin typeface="맑은 고딕"/>
                <a:ea typeface="맑은 고딕"/>
              </a:rPr>
              <a:t> 1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F40A7578-4D61-35B8-C0E0-5D3863492374}"/>
              </a:ext>
            </a:extLst>
          </p:cNvPr>
          <p:cNvSpPr/>
          <p:nvPr/>
        </p:nvSpPr>
        <p:spPr>
          <a:xfrm rot="19200000">
            <a:off x="7002842" y="1492512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DFBC0AA9-33CF-C6E0-1D28-3DE1B1396F30}"/>
              </a:ext>
            </a:extLst>
          </p:cNvPr>
          <p:cNvSpPr/>
          <p:nvPr/>
        </p:nvSpPr>
        <p:spPr>
          <a:xfrm rot="2400000">
            <a:off x="7002841" y="2890560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1" name="그림 60" descr="폰트, 상징, 타이포그래피, 화이트이(가) 표시된 사진&#10;&#10;자동 생성된 설명">
            <a:extLst>
              <a:ext uri="{FF2B5EF4-FFF2-40B4-BE49-F238E27FC236}">
                <a16:creationId xmlns:a16="http://schemas.microsoft.com/office/drawing/2014/main" id="{022DBD03-D0CD-53B7-E822-919870515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571" y="2128406"/>
            <a:ext cx="691784" cy="403357"/>
          </a:xfrm>
          <a:prstGeom prst="rect">
            <a:avLst/>
          </a:prstGeom>
        </p:spPr>
      </p:pic>
      <p:pic>
        <p:nvPicPr>
          <p:cNvPr id="62" name="그림 61" descr="폰트, 화이트, 서예, 타이포그래피이(가) 표시된 사진&#10;&#10;자동 생성된 설명">
            <a:extLst>
              <a:ext uri="{FF2B5EF4-FFF2-40B4-BE49-F238E27FC236}">
                <a16:creationId xmlns:a16="http://schemas.microsoft.com/office/drawing/2014/main" id="{0A8E9E48-D521-0944-E9AC-D3CE039CE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0225" y="3494810"/>
            <a:ext cx="799392" cy="372184"/>
          </a:xfrm>
          <a:prstGeom prst="rect">
            <a:avLst/>
          </a:prstGeom>
        </p:spPr>
      </p:pic>
      <p:pic>
        <p:nvPicPr>
          <p:cNvPr id="66" name="그림 65" descr="폰트, 친필, 텍스트, 서예이(가) 표시된 사진&#10;&#10;자동 생성된 설명">
            <a:extLst>
              <a:ext uri="{FF2B5EF4-FFF2-40B4-BE49-F238E27FC236}">
                <a16:creationId xmlns:a16="http://schemas.microsoft.com/office/drawing/2014/main" id="{0660D74F-D7BC-1D0D-A783-976824D22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544" y="3918314"/>
            <a:ext cx="2793003" cy="319046"/>
          </a:xfrm>
          <a:prstGeom prst="rect">
            <a:avLst/>
          </a:prstGeom>
        </p:spPr>
      </p:pic>
      <p:sp>
        <p:nvSpPr>
          <p:cNvPr id="68" name="텍스트 상자 32">
            <a:extLst>
              <a:ext uri="{FF2B5EF4-FFF2-40B4-BE49-F238E27FC236}">
                <a16:creationId xmlns:a16="http://schemas.microsoft.com/office/drawing/2014/main" id="{715706AE-5853-A34F-14AE-6AFEDF91ED83}"/>
              </a:ext>
            </a:extLst>
          </p:cNvPr>
          <p:cNvSpPr txBox="1">
            <a:spLocks/>
          </p:cNvSpPr>
          <p:nvPr/>
        </p:nvSpPr>
        <p:spPr>
          <a:xfrm>
            <a:off x="525196" y="4374729"/>
            <a:ext cx="197161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  <a:endParaRPr lang="ko-KR" altLang="en-US" sz="1400">
              <a:ea typeface="맑은 고딕"/>
            </a:endParaRPr>
          </a:p>
        </p:txBody>
      </p:sp>
      <p:sp>
        <p:nvSpPr>
          <p:cNvPr id="70" name="텍스트 상자 32">
            <a:extLst>
              <a:ext uri="{FF2B5EF4-FFF2-40B4-BE49-F238E27FC236}">
                <a16:creationId xmlns:a16="http://schemas.microsoft.com/office/drawing/2014/main" id="{6F539C0D-1E08-E5A9-A849-4F670F766665}"/>
              </a:ext>
            </a:extLst>
          </p:cNvPr>
          <p:cNvSpPr txBox="1">
            <a:spLocks/>
          </p:cNvSpPr>
          <p:nvPr/>
        </p:nvSpPr>
        <p:spPr>
          <a:xfrm>
            <a:off x="4335197" y="4525871"/>
            <a:ext cx="6927762" cy="203260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현재 시점 State </a:t>
            </a:r>
            <a:r>
              <a:rPr lang="ko-KR" altLang="en-US" sz="1400" err="1">
                <a:ea typeface="맑은 고딕"/>
              </a:rPr>
              <a:t>St에서</a:t>
            </a:r>
            <a:r>
              <a:rPr lang="ko-KR" altLang="en-US" sz="1400">
                <a:ea typeface="맑은 고딕"/>
              </a:rPr>
              <a:t> 가능한 </a:t>
            </a:r>
            <a:r>
              <a:rPr lang="ko-KR" altLang="en-US" sz="1400" err="1">
                <a:ea typeface="맑은 고딕"/>
              </a:rPr>
              <a:t>Action이</a:t>
            </a:r>
            <a:r>
              <a:rPr lang="ko-KR" altLang="en-US" sz="1400">
                <a:ea typeface="맑은 고딕"/>
              </a:rPr>
              <a:t> a1, a2, a3가 있다고 가정해보자.</a:t>
            </a:r>
          </a:p>
          <a:p>
            <a:r>
              <a:rPr lang="ko-KR" altLang="en-US" sz="1400">
                <a:ea typeface="맑은 고딕"/>
              </a:rPr>
              <a:t>이때 </a:t>
            </a:r>
            <a:r>
              <a:rPr lang="ko-KR" altLang="en-US" sz="1400" err="1">
                <a:ea typeface="맑은 고딕"/>
              </a:rPr>
              <a:t>Agent는</a:t>
            </a:r>
            <a:r>
              <a:rPr lang="ko-KR" altLang="en-US" sz="1400">
                <a:ea typeface="맑은 고딕"/>
              </a:rPr>
              <a:t> 특정한 </a:t>
            </a:r>
            <a:r>
              <a:rPr lang="ko-KR" altLang="en-US" sz="1400" err="1">
                <a:ea typeface="맑은 고딕"/>
              </a:rPr>
              <a:t>확률값인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Policy에</a:t>
            </a:r>
            <a:r>
              <a:rPr lang="ko-KR" altLang="en-US" sz="1400">
                <a:ea typeface="맑은 고딕"/>
              </a:rPr>
              <a:t> 따라서 셋 중 하나를 선택한다.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그런데, </a:t>
            </a:r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Function은</a:t>
            </a:r>
            <a:r>
              <a:rPr lang="ko-KR" altLang="en-US" sz="1400">
                <a:ea typeface="맑은 고딕"/>
              </a:rPr>
              <a:t> 어떤 상태 </a:t>
            </a:r>
            <a:r>
              <a:rPr lang="ko-KR" altLang="en-US" sz="1400" err="1">
                <a:ea typeface="맑은 고딕"/>
              </a:rPr>
              <a:t>St에서</a:t>
            </a:r>
            <a:r>
              <a:rPr lang="ko-KR" altLang="en-US" sz="1400">
                <a:ea typeface="맑은 고딕"/>
              </a:rPr>
              <a:t> 어떤 </a:t>
            </a:r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At를</a:t>
            </a:r>
            <a:r>
              <a:rPr lang="ko-KR" altLang="en-US" sz="1400">
                <a:ea typeface="맑은 고딕"/>
              </a:rPr>
              <a:t> 했을 때 </a:t>
            </a:r>
          </a:p>
          <a:p>
            <a:r>
              <a:rPr lang="ko-KR" altLang="en-US" sz="1400">
                <a:ea typeface="맑은 고딕"/>
              </a:rPr>
              <a:t>얻을 수 있는 </a:t>
            </a:r>
            <a:r>
              <a:rPr lang="ko-KR" altLang="en-US" sz="1400" err="1">
                <a:ea typeface="맑은 고딕"/>
              </a:rPr>
              <a:t>Gt의</a:t>
            </a:r>
            <a:r>
              <a:rPr lang="ko-KR" altLang="en-US" sz="1400">
                <a:ea typeface="맑은 고딕"/>
              </a:rPr>
              <a:t> </a:t>
            </a:r>
            <a:r>
              <a:rPr lang="ko-KR" altLang="en-US" sz="1400" err="1">
                <a:ea typeface="맑은 고딕"/>
              </a:rPr>
              <a:t>기댓값이다</a:t>
            </a:r>
            <a:r>
              <a:rPr lang="ko-KR" altLang="en-US" sz="1400">
                <a:ea typeface="맑은 고딕"/>
              </a:rPr>
              <a:t>. 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따라서 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Function의</a:t>
            </a:r>
            <a:r>
              <a:rPr lang="ko-KR" altLang="en-US" sz="1400">
                <a:ea typeface="맑은 고딕"/>
              </a:rPr>
              <a:t> 입장에서는 </a:t>
            </a:r>
            <a:r>
              <a:rPr lang="ko-KR" altLang="en-US" sz="1400" err="1">
                <a:ea typeface="맑은 고딕"/>
              </a:rPr>
              <a:t>St에서</a:t>
            </a:r>
            <a:r>
              <a:rPr lang="ko-KR" altLang="en-US" sz="1400">
                <a:ea typeface="맑은 고딕"/>
              </a:rPr>
              <a:t> 할 수 있는 </a:t>
            </a:r>
            <a:r>
              <a:rPr lang="ko-KR" altLang="en-US" sz="1400" err="1">
                <a:ea typeface="맑은 고딕"/>
              </a:rPr>
              <a:t>Action이</a:t>
            </a:r>
            <a:r>
              <a:rPr lang="ko-KR" altLang="en-US" sz="1400">
                <a:ea typeface="맑은 고딕"/>
              </a:rPr>
              <a:t> a1~a3밖에 없기 때문에, 각각의 </a:t>
            </a:r>
            <a:r>
              <a:rPr lang="ko-KR" altLang="en-US" sz="1400" err="1">
                <a:ea typeface="맑은 고딕"/>
              </a:rPr>
              <a:t>Action에</a:t>
            </a:r>
            <a:r>
              <a:rPr lang="ko-KR" altLang="en-US" sz="1400">
                <a:ea typeface="맑은 고딕"/>
              </a:rPr>
              <a:t> 대해서 </a:t>
            </a:r>
            <a:r>
              <a:rPr lang="ko-KR" altLang="en-US" sz="1400" err="1">
                <a:ea typeface="맑은 고딕"/>
              </a:rPr>
              <a:t>Action을</a:t>
            </a:r>
            <a:r>
              <a:rPr lang="ko-KR" altLang="en-US" sz="1400">
                <a:ea typeface="맑은 고딕"/>
              </a:rPr>
              <a:t> 선택할 확률인 </a:t>
            </a:r>
            <a:r>
              <a:rPr lang="ko-KR" altLang="en-US" sz="1400" err="1">
                <a:ea typeface="맑은 고딕"/>
              </a:rPr>
              <a:t>Policy와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Q를</a:t>
            </a:r>
            <a:r>
              <a:rPr lang="ko-KR" altLang="en-US" sz="1400">
                <a:ea typeface="맑은 고딕"/>
              </a:rPr>
              <a:t> 곱한 것을 모두 더하면, 결국 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Function과</a:t>
            </a:r>
            <a:r>
              <a:rPr lang="ko-KR" altLang="en-US" sz="1400">
                <a:ea typeface="맑은 고딕"/>
              </a:rPr>
              <a:t> 똑같아진다.</a:t>
            </a:r>
            <a:endParaRPr lang="ko-KR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B99E1D1-5140-FF55-9131-46D95AAD6979}"/>
              </a:ext>
            </a:extLst>
          </p:cNvPr>
          <p:cNvSpPr/>
          <p:nvPr/>
        </p:nvSpPr>
        <p:spPr>
          <a:xfrm>
            <a:off x="8293834" y="1964824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A2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BC7616B-136B-E3A0-7DD8-822FAC335187}"/>
              </a:ext>
            </a:extLst>
          </p:cNvPr>
          <p:cNvSpPr/>
          <p:nvPr/>
        </p:nvSpPr>
        <p:spPr>
          <a:xfrm>
            <a:off x="7972660" y="3388064"/>
            <a:ext cx="636048" cy="5793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A3</a:t>
            </a:r>
            <a:endParaRPr lang="ko-KR"/>
          </a:p>
        </p:txBody>
      </p:sp>
      <p:sp>
        <p:nvSpPr>
          <p:cNvPr id="87" name="텍스트 상자 47">
            <a:extLst>
              <a:ext uri="{FF2B5EF4-FFF2-40B4-BE49-F238E27FC236}">
                <a16:creationId xmlns:a16="http://schemas.microsoft.com/office/drawing/2014/main" id="{9E9B1598-715F-1233-746C-E850A1A8BFFD}"/>
              </a:ext>
            </a:extLst>
          </p:cNvPr>
          <p:cNvSpPr txBox="1">
            <a:spLocks/>
          </p:cNvSpPr>
          <p:nvPr/>
        </p:nvSpPr>
        <p:spPr>
          <a:xfrm>
            <a:off x="8175348" y="2580833"/>
            <a:ext cx="991532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  <a:r>
              <a:rPr lang="ko-KR" altLang="en-US" sz="1600">
                <a:latin typeface="맑은 고딕"/>
                <a:ea typeface="맑은 고딕"/>
              </a:rPr>
              <a:t> 2</a:t>
            </a:r>
          </a:p>
        </p:txBody>
      </p:sp>
      <p:sp>
        <p:nvSpPr>
          <p:cNvPr id="88" name="텍스트 상자 47">
            <a:extLst>
              <a:ext uri="{FF2B5EF4-FFF2-40B4-BE49-F238E27FC236}">
                <a16:creationId xmlns:a16="http://schemas.microsoft.com/office/drawing/2014/main" id="{06748FB5-C577-944F-C1CB-3A3F3732F42E}"/>
              </a:ext>
            </a:extLst>
          </p:cNvPr>
          <p:cNvSpPr txBox="1">
            <a:spLocks/>
          </p:cNvSpPr>
          <p:nvPr/>
        </p:nvSpPr>
        <p:spPr>
          <a:xfrm>
            <a:off x="7835282" y="4035561"/>
            <a:ext cx="991532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600" err="1">
                <a:latin typeface="맑은 고딕"/>
                <a:ea typeface="맑은 고딕"/>
              </a:rPr>
              <a:t>Action</a:t>
            </a:r>
            <a:r>
              <a:rPr lang="ko-KR" altLang="en-US" sz="1600">
                <a:latin typeface="맑은 고딕"/>
                <a:ea typeface="맑은 고딕"/>
              </a:rPr>
              <a:t> 3</a:t>
            </a:r>
          </a:p>
        </p:txBody>
      </p:sp>
      <p:pic>
        <p:nvPicPr>
          <p:cNvPr id="89" name="그림 88" descr="폰트, 화이트, 서예, 타이포그래피이(가) 표시된 사진&#10;&#10;자동 생성된 설명">
            <a:extLst>
              <a:ext uri="{FF2B5EF4-FFF2-40B4-BE49-F238E27FC236}">
                <a16:creationId xmlns:a16="http://schemas.microsoft.com/office/drawing/2014/main" id="{1F246E07-8BB8-9DEB-B5A2-08AFAE00B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398" y="2084166"/>
            <a:ext cx="799392" cy="372184"/>
          </a:xfrm>
          <a:prstGeom prst="rect">
            <a:avLst/>
          </a:prstGeom>
        </p:spPr>
      </p:pic>
      <p:pic>
        <p:nvPicPr>
          <p:cNvPr id="90" name="그림 89" descr="폰트, 화이트, 서예, 타이포그래피이(가) 표시된 사진&#10;&#10;자동 생성된 설명">
            <a:extLst>
              <a:ext uri="{FF2B5EF4-FFF2-40B4-BE49-F238E27FC236}">
                <a16:creationId xmlns:a16="http://schemas.microsoft.com/office/drawing/2014/main" id="{B0D4E6E2-D579-AD0F-145C-D90B19EDA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0224" y="761686"/>
            <a:ext cx="799392" cy="372184"/>
          </a:xfrm>
          <a:prstGeom prst="rect">
            <a:avLst/>
          </a:prstGeom>
        </p:spPr>
      </p:pic>
      <p:sp>
        <p:nvSpPr>
          <p:cNvPr id="91" name="텍스트 상자 47">
            <a:extLst>
              <a:ext uri="{FF2B5EF4-FFF2-40B4-BE49-F238E27FC236}">
                <a16:creationId xmlns:a16="http://schemas.microsoft.com/office/drawing/2014/main" id="{DECB4F09-4ECB-ADEB-DB84-84AB9A9F1618}"/>
              </a:ext>
            </a:extLst>
          </p:cNvPr>
          <p:cNvSpPr txBox="1">
            <a:spLocks/>
          </p:cNvSpPr>
          <p:nvPr/>
        </p:nvSpPr>
        <p:spPr>
          <a:xfrm>
            <a:off x="7061947" y="1253316"/>
            <a:ext cx="500327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FF0000"/>
                </a:solidFill>
                <a:latin typeface="맑은 고딕"/>
                <a:ea typeface="맑은 고딕"/>
              </a:rPr>
              <a:t>0.2</a:t>
            </a:r>
          </a:p>
        </p:txBody>
      </p:sp>
      <p:sp>
        <p:nvSpPr>
          <p:cNvPr id="92" name="텍스트 상자 47">
            <a:extLst>
              <a:ext uri="{FF2B5EF4-FFF2-40B4-BE49-F238E27FC236}">
                <a16:creationId xmlns:a16="http://schemas.microsoft.com/office/drawing/2014/main" id="{3949964E-A8D5-42AB-874B-2888366E9496}"/>
              </a:ext>
            </a:extLst>
          </p:cNvPr>
          <p:cNvSpPr txBox="1">
            <a:spLocks/>
          </p:cNvSpPr>
          <p:nvPr/>
        </p:nvSpPr>
        <p:spPr>
          <a:xfrm>
            <a:off x="7383120" y="1920853"/>
            <a:ext cx="500327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FF0000"/>
                </a:solidFill>
                <a:latin typeface="맑은 고딕"/>
                <a:ea typeface="맑은 고딕"/>
              </a:rPr>
              <a:t>0.5</a:t>
            </a:r>
          </a:p>
        </p:txBody>
      </p:sp>
      <p:sp>
        <p:nvSpPr>
          <p:cNvPr id="93" name="텍스트 상자 47">
            <a:extLst>
              <a:ext uri="{FF2B5EF4-FFF2-40B4-BE49-F238E27FC236}">
                <a16:creationId xmlns:a16="http://schemas.microsoft.com/office/drawing/2014/main" id="{34F94CAD-1C5B-C186-57EB-2832F6DC1A5D}"/>
              </a:ext>
            </a:extLst>
          </p:cNvPr>
          <p:cNvSpPr txBox="1">
            <a:spLocks/>
          </p:cNvSpPr>
          <p:nvPr/>
        </p:nvSpPr>
        <p:spPr>
          <a:xfrm>
            <a:off x="7005269" y="2953646"/>
            <a:ext cx="500327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FF0000"/>
                </a:solidFill>
                <a:latin typeface="맑은 고딕"/>
                <a:ea typeface="맑은 고딕"/>
              </a:rPr>
              <a:t>0.3</a:t>
            </a:r>
          </a:p>
        </p:txBody>
      </p:sp>
    </p:spTree>
    <p:extLst>
      <p:ext uri="{BB962C8B-B14F-4D97-AF65-F5344CB8AC3E}">
        <p14:creationId xmlns:p14="http://schemas.microsoft.com/office/powerpoint/2010/main" val="899211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683214" y="609302"/>
            <a:ext cx="180691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Bellman Equation</a:t>
            </a: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en-US" altLang="ko-KR" sz="1600" b="1">
                <a:latin typeface="Malgun Gothic"/>
                <a:ea typeface="Malgun Gothic"/>
              </a:rPr>
              <a:t>Bellman Expectation Equation for V</a:t>
            </a:r>
          </a:p>
        </p:txBody>
      </p:sp>
      <p:pic>
        <p:nvPicPr>
          <p:cNvPr id="29" name="그림 28" descr="C:/Users/wjdwl/AppData/Roaming/PolarisOffice/ETemp/10380_21630400/fImage122861986334.png">
            <a:extLst>
              <a:ext uri="{FF2B5EF4-FFF2-40B4-BE49-F238E27FC236}">
                <a16:creationId xmlns:a16="http://schemas.microsoft.com/office/drawing/2014/main" id="{8754BF7C-380D-7765-CEAD-B6F4371021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0" y="2438928"/>
            <a:ext cx="2701862" cy="664060"/>
          </a:xfrm>
          <a:prstGeom prst="rect">
            <a:avLst/>
          </a:prstGeom>
          <a:noFill/>
        </p:spPr>
      </p:pic>
      <p:sp>
        <p:nvSpPr>
          <p:cNvPr id="30" name="텍스트 상자 32">
            <a:extLst>
              <a:ext uri="{FF2B5EF4-FFF2-40B4-BE49-F238E27FC236}">
                <a16:creationId xmlns:a16="http://schemas.microsoft.com/office/drawing/2014/main" id="{7D8DA5FA-A2FD-0040-7EDA-F8DB71DB09BE}"/>
              </a:ext>
            </a:extLst>
          </p:cNvPr>
          <p:cNvSpPr txBox="1">
            <a:spLocks/>
          </p:cNvSpPr>
          <p:nvPr/>
        </p:nvSpPr>
        <p:spPr>
          <a:xfrm>
            <a:off x="953428" y="3159309"/>
            <a:ext cx="108366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Return</a:t>
            </a:r>
            <a:r>
              <a:rPr lang="ko-KR" altLang="en-US" sz="1400">
                <a:ea typeface="맑은 고딕"/>
              </a:rPr>
              <a:t> (</a:t>
            </a:r>
            <a:r>
              <a:rPr lang="ko-KR" altLang="en-US" sz="1400" err="1">
                <a:ea typeface="맑은 고딕"/>
              </a:rPr>
              <a:t>Gt</a:t>
            </a:r>
            <a:r>
              <a:rPr lang="ko-KR" altLang="en-US" sz="1400">
                <a:ea typeface="맑은 고딕"/>
              </a:rPr>
              <a:t>)</a:t>
            </a:r>
          </a:p>
        </p:txBody>
      </p:sp>
      <p:pic>
        <p:nvPicPr>
          <p:cNvPr id="11" name="그림 10" descr="폰트, 타이포그래피, 텍스트, 친필이(가) 표시된 사진&#10;&#10;자동 생성된 설명">
            <a:extLst>
              <a:ext uri="{FF2B5EF4-FFF2-40B4-BE49-F238E27FC236}">
                <a16:creationId xmlns:a16="http://schemas.microsoft.com/office/drawing/2014/main" id="{55C9034A-E36C-42E4-B3DE-A52A811FB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97" y="1294934"/>
            <a:ext cx="2643275" cy="366114"/>
          </a:xfrm>
          <a:prstGeom prst="rect">
            <a:avLst/>
          </a:prstGeom>
        </p:spPr>
      </p:pic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0951D8BE-F416-7B4A-2DF0-BB90AB371D74}"/>
              </a:ext>
            </a:extLst>
          </p:cNvPr>
          <p:cNvSpPr txBox="1">
            <a:spLocks/>
          </p:cNvSpPr>
          <p:nvPr/>
        </p:nvSpPr>
        <p:spPr>
          <a:xfrm>
            <a:off x="651147" y="1736069"/>
            <a:ext cx="187085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</a:p>
        </p:txBody>
      </p:sp>
      <p:pic>
        <p:nvPicPr>
          <p:cNvPr id="66" name="그림 65" descr="폰트, 친필, 텍스트, 서예이(가) 표시된 사진&#10;&#10;자동 생성된 설명">
            <a:extLst>
              <a:ext uri="{FF2B5EF4-FFF2-40B4-BE49-F238E27FC236}">
                <a16:creationId xmlns:a16="http://schemas.microsoft.com/office/drawing/2014/main" id="{0660D74F-D7BC-1D0D-A783-976824D22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44" y="3918314"/>
            <a:ext cx="2793003" cy="319046"/>
          </a:xfrm>
          <a:prstGeom prst="rect">
            <a:avLst/>
          </a:prstGeom>
        </p:spPr>
      </p:pic>
      <p:sp>
        <p:nvSpPr>
          <p:cNvPr id="68" name="텍스트 상자 32">
            <a:extLst>
              <a:ext uri="{FF2B5EF4-FFF2-40B4-BE49-F238E27FC236}">
                <a16:creationId xmlns:a16="http://schemas.microsoft.com/office/drawing/2014/main" id="{715706AE-5853-A34F-14AE-6AFEDF91ED83}"/>
              </a:ext>
            </a:extLst>
          </p:cNvPr>
          <p:cNvSpPr txBox="1">
            <a:spLocks/>
          </p:cNvSpPr>
          <p:nvPr/>
        </p:nvSpPr>
        <p:spPr>
          <a:xfrm>
            <a:off x="525196" y="4374729"/>
            <a:ext cx="197161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  <a:endParaRPr lang="ko-KR" altLang="en-US" sz="1400">
              <a:ea typeface="맑은 고딕"/>
            </a:endParaRPr>
          </a:p>
        </p:txBody>
      </p:sp>
      <p:pic>
        <p:nvPicPr>
          <p:cNvPr id="3" name="그림 2" descr="폰트, 텍스트, 친필, 화이트이(가) 표시된 사진&#10;&#10;자동 생성된 설명">
            <a:extLst>
              <a:ext uri="{FF2B5EF4-FFF2-40B4-BE49-F238E27FC236}">
                <a16:creationId xmlns:a16="http://schemas.microsoft.com/office/drawing/2014/main" id="{0E8E2D3A-5423-1784-9036-10B8A74C4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465" y="1934999"/>
            <a:ext cx="3624852" cy="834252"/>
          </a:xfrm>
          <a:prstGeom prst="rect">
            <a:avLst/>
          </a:prstGeom>
        </p:spPr>
      </p:pic>
      <p:sp>
        <p:nvSpPr>
          <p:cNvPr id="8" name="텍스트 상자 32">
            <a:extLst>
              <a:ext uri="{FF2B5EF4-FFF2-40B4-BE49-F238E27FC236}">
                <a16:creationId xmlns:a16="http://schemas.microsoft.com/office/drawing/2014/main" id="{B6F37F9E-6042-8D66-E9ED-35F0076B9879}"/>
              </a:ext>
            </a:extLst>
          </p:cNvPr>
          <p:cNvSpPr txBox="1">
            <a:spLocks/>
          </p:cNvSpPr>
          <p:nvPr/>
        </p:nvSpPr>
        <p:spPr>
          <a:xfrm>
            <a:off x="4920867" y="3228582"/>
            <a:ext cx="5888671" cy="267893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이런 과정을 거쳐, </a:t>
            </a:r>
            <a:r>
              <a:rPr lang="ko-KR" altLang="en-US" sz="1400" b="1" err="1">
                <a:ea typeface="맑은 고딕"/>
              </a:rPr>
              <a:t>Bellman</a:t>
            </a:r>
            <a:r>
              <a:rPr lang="ko-KR" altLang="en-US" sz="1400" b="1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Expectation</a:t>
            </a:r>
            <a:r>
              <a:rPr lang="ko-KR" altLang="en-US" sz="1400" b="1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Equation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for</a:t>
            </a:r>
            <a:r>
              <a:rPr lang="ko-KR" altLang="en-US" sz="1400" b="1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V</a:t>
            </a:r>
            <a:r>
              <a:rPr lang="ko-KR" altLang="en-US" sz="1400" err="1">
                <a:ea typeface="맑은 고딕"/>
              </a:rPr>
              <a:t>를</a:t>
            </a:r>
            <a:r>
              <a:rPr lang="ko-KR" altLang="en-US" sz="1400">
                <a:ea typeface="맑은 고딕"/>
              </a:rPr>
              <a:t> 구해내었다.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위 식은 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  <a:r>
              <a:rPr lang="ko-KR" altLang="en-US" sz="1400">
                <a:ea typeface="맑은 고딕"/>
              </a:rPr>
              <a:t>(</a:t>
            </a:r>
            <a:r>
              <a:rPr lang="ko-KR" altLang="en-US" sz="1400" err="1">
                <a:ea typeface="맑은 고딕"/>
              </a:rPr>
              <a:t>V</a:t>
            </a:r>
            <a:r>
              <a:rPr lang="ko-KR" altLang="en-US" sz="1400">
                <a:ea typeface="맑은 고딕"/>
              </a:rPr>
              <a:t>)이 </a:t>
            </a:r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  <a:r>
              <a:rPr lang="ko-KR" altLang="en-US" sz="1400">
                <a:ea typeface="맑은 고딕"/>
              </a:rPr>
              <a:t>(</a:t>
            </a:r>
            <a:r>
              <a:rPr lang="ko-KR" altLang="en-US" sz="1400" err="1">
                <a:ea typeface="맑은 고딕"/>
              </a:rPr>
              <a:t>Q</a:t>
            </a:r>
            <a:r>
              <a:rPr lang="ko-KR" altLang="en-US" sz="1400">
                <a:ea typeface="맑은 고딕"/>
              </a:rPr>
              <a:t>)의 평균이라는 것을 의미한다.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지금까지 우리가 생각한 강화학습의 목표는 </a:t>
            </a:r>
            <a:r>
              <a:rPr lang="ko-KR" altLang="en-US" sz="1400" err="1">
                <a:ea typeface="맑은 고딕"/>
              </a:rPr>
              <a:t>Return의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기댓값을</a:t>
            </a:r>
            <a:r>
              <a:rPr lang="ko-KR" altLang="en-US" sz="1400">
                <a:ea typeface="맑은 고딕"/>
              </a:rPr>
              <a:t> 극대화하는 </a:t>
            </a:r>
            <a:r>
              <a:rPr lang="ko-KR" altLang="en-US" sz="1400" err="1">
                <a:ea typeface="맑은 고딕"/>
              </a:rPr>
              <a:t>Policy를</a:t>
            </a:r>
            <a:r>
              <a:rPr lang="ko-KR" altLang="en-US" sz="1400">
                <a:ea typeface="맑은 고딕"/>
              </a:rPr>
              <a:t> 찾는 것이라고 생각했다.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하지만 이제는 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Function의</a:t>
            </a:r>
            <a:r>
              <a:rPr lang="ko-KR" altLang="en-US" sz="1400">
                <a:ea typeface="맑은 고딕"/>
              </a:rPr>
              <a:t> </a:t>
            </a:r>
            <a:r>
              <a:rPr lang="ko-KR" altLang="en-US" sz="1400" err="1">
                <a:ea typeface="맑은 고딕"/>
              </a:rPr>
              <a:t>Bellman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Expectation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Equation의</a:t>
            </a:r>
            <a:r>
              <a:rPr lang="ko-KR" altLang="en-US" sz="1400">
                <a:ea typeface="맑은 고딕"/>
              </a:rPr>
              <a:t> 해석에 따라서, </a:t>
            </a:r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Function이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Optimal하다고</a:t>
            </a:r>
            <a:r>
              <a:rPr lang="ko-KR" altLang="en-US" sz="1400">
                <a:ea typeface="맑은 고딕"/>
              </a:rPr>
              <a:t> 할 때,</a:t>
            </a:r>
          </a:p>
          <a:p>
            <a:r>
              <a:rPr lang="ko-KR" altLang="en-US" sz="1400">
                <a:ea typeface="맑은 고딕"/>
              </a:rPr>
              <a:t>이 상태에서의 </a:t>
            </a:r>
            <a:r>
              <a:rPr lang="ko-KR" altLang="en-US" sz="1400" err="1">
                <a:ea typeface="맑은 고딕"/>
              </a:rPr>
              <a:t>Optimal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Policy를</a:t>
            </a:r>
            <a:r>
              <a:rPr lang="ko-KR" altLang="en-US" sz="1400">
                <a:ea typeface="맑은 고딕"/>
              </a:rPr>
              <a:t> 찾아내는 것이 목표라고 완전하게 </a:t>
            </a:r>
          </a:p>
          <a:p>
            <a:r>
              <a:rPr lang="ko-KR" altLang="en-US" sz="1400">
                <a:ea typeface="맑은 고딕"/>
              </a:rPr>
              <a:t>정의를 내릴 수 있다.</a:t>
            </a:r>
          </a:p>
        </p:txBody>
      </p:sp>
    </p:spTree>
    <p:extLst>
      <p:ext uri="{BB962C8B-B14F-4D97-AF65-F5344CB8AC3E}">
        <p14:creationId xmlns:p14="http://schemas.microsoft.com/office/powerpoint/2010/main" val="1024565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683214" y="609302"/>
            <a:ext cx="180691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Bellman Equation</a:t>
            </a: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en-US" altLang="ko-KR" sz="1600" b="1">
                <a:latin typeface="Malgun Gothic"/>
                <a:ea typeface="Malgun Gothic"/>
              </a:rPr>
              <a:t>Bellman Expectation Equation for V</a:t>
            </a:r>
          </a:p>
        </p:txBody>
      </p:sp>
      <p:pic>
        <p:nvPicPr>
          <p:cNvPr id="29" name="그림 28" descr="C:/Users/wjdwl/AppData/Roaming/PolarisOffice/ETemp/10380_21630400/fImage122861986334.png">
            <a:extLst>
              <a:ext uri="{FF2B5EF4-FFF2-40B4-BE49-F238E27FC236}">
                <a16:creationId xmlns:a16="http://schemas.microsoft.com/office/drawing/2014/main" id="{8754BF7C-380D-7765-CEAD-B6F4371021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0" y="2438928"/>
            <a:ext cx="2701862" cy="664060"/>
          </a:xfrm>
          <a:prstGeom prst="rect">
            <a:avLst/>
          </a:prstGeom>
          <a:noFill/>
        </p:spPr>
      </p:pic>
      <p:sp>
        <p:nvSpPr>
          <p:cNvPr id="30" name="텍스트 상자 32">
            <a:extLst>
              <a:ext uri="{FF2B5EF4-FFF2-40B4-BE49-F238E27FC236}">
                <a16:creationId xmlns:a16="http://schemas.microsoft.com/office/drawing/2014/main" id="{7D8DA5FA-A2FD-0040-7EDA-F8DB71DB09BE}"/>
              </a:ext>
            </a:extLst>
          </p:cNvPr>
          <p:cNvSpPr txBox="1">
            <a:spLocks/>
          </p:cNvSpPr>
          <p:nvPr/>
        </p:nvSpPr>
        <p:spPr>
          <a:xfrm>
            <a:off x="953428" y="3159309"/>
            <a:ext cx="108366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Return</a:t>
            </a:r>
            <a:r>
              <a:rPr lang="ko-KR" altLang="en-US" sz="1400">
                <a:ea typeface="맑은 고딕"/>
              </a:rPr>
              <a:t> (</a:t>
            </a:r>
            <a:r>
              <a:rPr lang="ko-KR" altLang="en-US" sz="1400" err="1">
                <a:ea typeface="맑은 고딕"/>
              </a:rPr>
              <a:t>Gt</a:t>
            </a:r>
            <a:r>
              <a:rPr lang="ko-KR" altLang="en-US" sz="1400">
                <a:ea typeface="맑은 고딕"/>
              </a:rPr>
              <a:t>)</a:t>
            </a:r>
          </a:p>
        </p:txBody>
      </p:sp>
      <p:pic>
        <p:nvPicPr>
          <p:cNvPr id="11" name="그림 10" descr="폰트, 타이포그래피, 텍스트, 친필이(가) 표시된 사진&#10;&#10;자동 생성된 설명">
            <a:extLst>
              <a:ext uri="{FF2B5EF4-FFF2-40B4-BE49-F238E27FC236}">
                <a16:creationId xmlns:a16="http://schemas.microsoft.com/office/drawing/2014/main" id="{55C9034A-E36C-42E4-B3DE-A52A811FB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97" y="1294934"/>
            <a:ext cx="2643275" cy="366114"/>
          </a:xfrm>
          <a:prstGeom prst="rect">
            <a:avLst/>
          </a:prstGeom>
        </p:spPr>
      </p:pic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0951D8BE-F416-7B4A-2DF0-BB90AB371D74}"/>
              </a:ext>
            </a:extLst>
          </p:cNvPr>
          <p:cNvSpPr txBox="1">
            <a:spLocks/>
          </p:cNvSpPr>
          <p:nvPr/>
        </p:nvSpPr>
        <p:spPr>
          <a:xfrm>
            <a:off x="651147" y="1736069"/>
            <a:ext cx="187085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</a:p>
        </p:txBody>
      </p:sp>
      <p:pic>
        <p:nvPicPr>
          <p:cNvPr id="66" name="그림 65" descr="폰트, 친필, 텍스트, 서예이(가) 표시된 사진&#10;&#10;자동 생성된 설명">
            <a:extLst>
              <a:ext uri="{FF2B5EF4-FFF2-40B4-BE49-F238E27FC236}">
                <a16:creationId xmlns:a16="http://schemas.microsoft.com/office/drawing/2014/main" id="{0660D74F-D7BC-1D0D-A783-976824D22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44" y="3918314"/>
            <a:ext cx="2793003" cy="319046"/>
          </a:xfrm>
          <a:prstGeom prst="rect">
            <a:avLst/>
          </a:prstGeom>
        </p:spPr>
      </p:pic>
      <p:sp>
        <p:nvSpPr>
          <p:cNvPr id="68" name="텍스트 상자 32">
            <a:extLst>
              <a:ext uri="{FF2B5EF4-FFF2-40B4-BE49-F238E27FC236}">
                <a16:creationId xmlns:a16="http://schemas.microsoft.com/office/drawing/2014/main" id="{715706AE-5853-A34F-14AE-6AFEDF91ED83}"/>
              </a:ext>
            </a:extLst>
          </p:cNvPr>
          <p:cNvSpPr txBox="1">
            <a:spLocks/>
          </p:cNvSpPr>
          <p:nvPr/>
        </p:nvSpPr>
        <p:spPr>
          <a:xfrm>
            <a:off x="525196" y="4374729"/>
            <a:ext cx="197161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  <a:endParaRPr lang="ko-KR" altLang="en-US" sz="1400">
              <a:ea typeface="맑은 고딕"/>
            </a:endParaRPr>
          </a:p>
        </p:txBody>
      </p:sp>
      <p:pic>
        <p:nvPicPr>
          <p:cNvPr id="3" name="그림 2" descr="폰트, 텍스트, 친필, 화이트이(가) 표시된 사진&#10;&#10;자동 생성된 설명">
            <a:extLst>
              <a:ext uri="{FF2B5EF4-FFF2-40B4-BE49-F238E27FC236}">
                <a16:creationId xmlns:a16="http://schemas.microsoft.com/office/drawing/2014/main" id="{0E8E2D3A-5423-1784-9036-10B8A74C4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465" y="1934999"/>
            <a:ext cx="3624852" cy="834252"/>
          </a:xfrm>
          <a:prstGeom prst="rect">
            <a:avLst/>
          </a:prstGeom>
        </p:spPr>
      </p:pic>
      <p:sp>
        <p:nvSpPr>
          <p:cNvPr id="6" name="AutoShape 12">
            <a:extLst>
              <a:ext uri="{FF2B5EF4-FFF2-40B4-BE49-F238E27FC236}">
                <a16:creationId xmlns:a16="http://schemas.microsoft.com/office/drawing/2014/main" id="{83094B2C-9E75-2AF5-2F7C-08A198C8BA75}"/>
              </a:ext>
            </a:extLst>
          </p:cNvPr>
          <p:cNvSpPr/>
          <p:nvPr/>
        </p:nvSpPr>
        <p:spPr>
          <a:xfrm>
            <a:off x="8342269" y="2436833"/>
            <a:ext cx="1092617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텍스트 상자 32">
            <a:extLst>
              <a:ext uri="{FF2B5EF4-FFF2-40B4-BE49-F238E27FC236}">
                <a16:creationId xmlns:a16="http://schemas.microsoft.com/office/drawing/2014/main" id="{3A801E6C-8D34-D87C-A577-F95365EDBDAE}"/>
              </a:ext>
            </a:extLst>
          </p:cNvPr>
          <p:cNvSpPr txBox="1">
            <a:spLocks/>
          </p:cNvSpPr>
          <p:nvPr/>
        </p:nvSpPr>
        <p:spPr>
          <a:xfrm>
            <a:off x="8378206" y="2435095"/>
            <a:ext cx="1014394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solidFill>
                  <a:srgbClr val="FF0000"/>
                </a:solidFill>
                <a:ea typeface="맑은 고딕"/>
              </a:rPr>
              <a:t>OPTIMAL</a:t>
            </a:r>
          </a:p>
        </p:txBody>
      </p:sp>
      <p:sp>
        <p:nvSpPr>
          <p:cNvPr id="13" name="텍스트 상자 32">
            <a:extLst>
              <a:ext uri="{FF2B5EF4-FFF2-40B4-BE49-F238E27FC236}">
                <a16:creationId xmlns:a16="http://schemas.microsoft.com/office/drawing/2014/main" id="{C69F4F57-17E7-C65B-3DC4-E4B3FBC3075F}"/>
              </a:ext>
            </a:extLst>
          </p:cNvPr>
          <p:cNvSpPr txBox="1">
            <a:spLocks/>
          </p:cNvSpPr>
          <p:nvPr/>
        </p:nvSpPr>
        <p:spPr>
          <a:xfrm>
            <a:off x="4920867" y="3228582"/>
            <a:ext cx="5888671" cy="267893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이런 과정을 거쳐, </a:t>
            </a:r>
            <a:r>
              <a:rPr lang="ko-KR" altLang="en-US" sz="1400" b="1" err="1">
                <a:ea typeface="맑은 고딕"/>
              </a:rPr>
              <a:t>Bellman</a:t>
            </a:r>
            <a:r>
              <a:rPr lang="ko-KR" altLang="en-US" sz="1400" b="1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Expectation</a:t>
            </a:r>
            <a:r>
              <a:rPr lang="ko-KR" altLang="en-US" sz="1400" b="1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Equation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for</a:t>
            </a:r>
            <a:r>
              <a:rPr lang="ko-KR" altLang="en-US" sz="1400" b="1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V</a:t>
            </a:r>
            <a:r>
              <a:rPr lang="ko-KR" altLang="en-US" sz="1400" err="1">
                <a:ea typeface="맑은 고딕"/>
              </a:rPr>
              <a:t>를</a:t>
            </a:r>
            <a:r>
              <a:rPr lang="ko-KR" altLang="en-US" sz="1400">
                <a:ea typeface="맑은 고딕"/>
              </a:rPr>
              <a:t> 구해내었다.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위 식은 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  <a:r>
              <a:rPr lang="ko-KR" altLang="en-US" sz="1400">
                <a:ea typeface="맑은 고딕"/>
              </a:rPr>
              <a:t>(</a:t>
            </a:r>
            <a:r>
              <a:rPr lang="ko-KR" altLang="en-US" sz="1400" err="1">
                <a:ea typeface="맑은 고딕"/>
              </a:rPr>
              <a:t>V</a:t>
            </a:r>
            <a:r>
              <a:rPr lang="ko-KR" altLang="en-US" sz="1400">
                <a:ea typeface="맑은 고딕"/>
              </a:rPr>
              <a:t>)이 </a:t>
            </a:r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  <a:r>
              <a:rPr lang="ko-KR" altLang="en-US" sz="1400">
                <a:ea typeface="맑은 고딕"/>
              </a:rPr>
              <a:t>(</a:t>
            </a:r>
            <a:r>
              <a:rPr lang="ko-KR" altLang="en-US" sz="1400" err="1">
                <a:ea typeface="맑은 고딕"/>
              </a:rPr>
              <a:t>Q</a:t>
            </a:r>
            <a:r>
              <a:rPr lang="ko-KR" altLang="en-US" sz="1400">
                <a:ea typeface="맑은 고딕"/>
              </a:rPr>
              <a:t>)의 평균이라는 것을 의미한다.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지금까지 우리가 생각한 강화학습의 목표는 </a:t>
            </a:r>
            <a:r>
              <a:rPr lang="ko-KR" altLang="en-US" sz="1400" err="1">
                <a:ea typeface="맑은 고딕"/>
              </a:rPr>
              <a:t>Return의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기댓값을</a:t>
            </a:r>
            <a:r>
              <a:rPr lang="ko-KR" altLang="en-US" sz="1400">
                <a:ea typeface="맑은 고딕"/>
              </a:rPr>
              <a:t> 극대화하는 </a:t>
            </a:r>
            <a:r>
              <a:rPr lang="ko-KR" altLang="en-US" sz="1400" err="1">
                <a:ea typeface="맑은 고딕"/>
              </a:rPr>
              <a:t>Policy를</a:t>
            </a:r>
            <a:r>
              <a:rPr lang="ko-KR" altLang="en-US" sz="1400">
                <a:ea typeface="맑은 고딕"/>
              </a:rPr>
              <a:t> 찾는 것이라고 생각했다.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하지만 이제는 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Function의</a:t>
            </a:r>
            <a:r>
              <a:rPr lang="ko-KR" altLang="en-US" sz="1400">
                <a:ea typeface="맑은 고딕"/>
              </a:rPr>
              <a:t> </a:t>
            </a:r>
            <a:r>
              <a:rPr lang="ko-KR" altLang="en-US" sz="1400" err="1">
                <a:ea typeface="맑은 고딕"/>
              </a:rPr>
              <a:t>Bellman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Expectation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Equation의</a:t>
            </a:r>
            <a:r>
              <a:rPr lang="ko-KR" altLang="en-US" sz="1400">
                <a:ea typeface="맑은 고딕"/>
              </a:rPr>
              <a:t> 해석에 따라서, </a:t>
            </a:r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Function이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Optimal하다고</a:t>
            </a:r>
            <a:r>
              <a:rPr lang="ko-KR" altLang="en-US" sz="1400">
                <a:ea typeface="맑은 고딕"/>
              </a:rPr>
              <a:t> 할 때,</a:t>
            </a:r>
          </a:p>
          <a:p>
            <a:r>
              <a:rPr lang="ko-KR" altLang="en-US" sz="1400">
                <a:ea typeface="맑은 고딕"/>
              </a:rPr>
              <a:t>이 상태에서의 </a:t>
            </a:r>
            <a:r>
              <a:rPr lang="ko-KR" altLang="en-US" sz="1400" err="1">
                <a:ea typeface="맑은 고딕"/>
              </a:rPr>
              <a:t>Optimal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Policy를</a:t>
            </a:r>
            <a:r>
              <a:rPr lang="ko-KR" altLang="en-US" sz="1400">
                <a:ea typeface="맑은 고딕"/>
              </a:rPr>
              <a:t> 찾아내는 것이 목표라고 완전하게 </a:t>
            </a:r>
          </a:p>
          <a:p>
            <a:r>
              <a:rPr lang="ko-KR" altLang="en-US" sz="1400">
                <a:ea typeface="맑은 고딕"/>
              </a:rPr>
              <a:t>정의를 내릴 수 있다.</a:t>
            </a:r>
          </a:p>
        </p:txBody>
      </p:sp>
    </p:spTree>
    <p:extLst>
      <p:ext uri="{BB962C8B-B14F-4D97-AF65-F5344CB8AC3E}">
        <p14:creationId xmlns:p14="http://schemas.microsoft.com/office/powerpoint/2010/main" val="1740055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683214" y="609302"/>
            <a:ext cx="180691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Bellman Equation</a:t>
            </a: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en-US" altLang="ko-KR" sz="1600" b="1">
                <a:latin typeface="Malgun Gothic"/>
                <a:ea typeface="Malgun Gothic"/>
              </a:rPr>
              <a:t>Bellman Expectation Equation for V</a:t>
            </a:r>
          </a:p>
        </p:txBody>
      </p:sp>
      <p:pic>
        <p:nvPicPr>
          <p:cNvPr id="29" name="그림 28" descr="C:/Users/wjdwl/AppData/Roaming/PolarisOffice/ETemp/10380_21630400/fImage122861986334.png">
            <a:extLst>
              <a:ext uri="{FF2B5EF4-FFF2-40B4-BE49-F238E27FC236}">
                <a16:creationId xmlns:a16="http://schemas.microsoft.com/office/drawing/2014/main" id="{8754BF7C-380D-7765-CEAD-B6F4371021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0" y="2438928"/>
            <a:ext cx="2701862" cy="664060"/>
          </a:xfrm>
          <a:prstGeom prst="rect">
            <a:avLst/>
          </a:prstGeom>
          <a:noFill/>
        </p:spPr>
      </p:pic>
      <p:sp>
        <p:nvSpPr>
          <p:cNvPr id="30" name="텍스트 상자 32">
            <a:extLst>
              <a:ext uri="{FF2B5EF4-FFF2-40B4-BE49-F238E27FC236}">
                <a16:creationId xmlns:a16="http://schemas.microsoft.com/office/drawing/2014/main" id="{7D8DA5FA-A2FD-0040-7EDA-F8DB71DB09BE}"/>
              </a:ext>
            </a:extLst>
          </p:cNvPr>
          <p:cNvSpPr txBox="1">
            <a:spLocks/>
          </p:cNvSpPr>
          <p:nvPr/>
        </p:nvSpPr>
        <p:spPr>
          <a:xfrm>
            <a:off x="953428" y="3159309"/>
            <a:ext cx="108366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Return</a:t>
            </a:r>
            <a:r>
              <a:rPr lang="ko-KR" altLang="en-US" sz="1400">
                <a:ea typeface="맑은 고딕"/>
              </a:rPr>
              <a:t> (</a:t>
            </a:r>
            <a:r>
              <a:rPr lang="ko-KR" altLang="en-US" sz="1400" err="1">
                <a:ea typeface="맑은 고딕"/>
              </a:rPr>
              <a:t>Gt</a:t>
            </a:r>
            <a:r>
              <a:rPr lang="ko-KR" altLang="en-US" sz="1400">
                <a:ea typeface="맑은 고딕"/>
              </a:rPr>
              <a:t>)</a:t>
            </a:r>
          </a:p>
        </p:txBody>
      </p:sp>
      <p:pic>
        <p:nvPicPr>
          <p:cNvPr id="11" name="그림 10" descr="폰트, 타이포그래피, 텍스트, 친필이(가) 표시된 사진&#10;&#10;자동 생성된 설명">
            <a:extLst>
              <a:ext uri="{FF2B5EF4-FFF2-40B4-BE49-F238E27FC236}">
                <a16:creationId xmlns:a16="http://schemas.microsoft.com/office/drawing/2014/main" id="{55C9034A-E36C-42E4-B3DE-A52A811FB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97" y="1294934"/>
            <a:ext cx="2643275" cy="366114"/>
          </a:xfrm>
          <a:prstGeom prst="rect">
            <a:avLst/>
          </a:prstGeom>
        </p:spPr>
      </p:pic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0951D8BE-F416-7B4A-2DF0-BB90AB371D74}"/>
              </a:ext>
            </a:extLst>
          </p:cNvPr>
          <p:cNvSpPr txBox="1">
            <a:spLocks/>
          </p:cNvSpPr>
          <p:nvPr/>
        </p:nvSpPr>
        <p:spPr>
          <a:xfrm>
            <a:off x="651147" y="1736069"/>
            <a:ext cx="187085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</a:p>
        </p:txBody>
      </p:sp>
      <p:pic>
        <p:nvPicPr>
          <p:cNvPr id="66" name="그림 65" descr="폰트, 친필, 텍스트, 서예이(가) 표시된 사진&#10;&#10;자동 생성된 설명">
            <a:extLst>
              <a:ext uri="{FF2B5EF4-FFF2-40B4-BE49-F238E27FC236}">
                <a16:creationId xmlns:a16="http://schemas.microsoft.com/office/drawing/2014/main" id="{0660D74F-D7BC-1D0D-A783-976824D22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44" y="3918314"/>
            <a:ext cx="2793003" cy="319046"/>
          </a:xfrm>
          <a:prstGeom prst="rect">
            <a:avLst/>
          </a:prstGeom>
        </p:spPr>
      </p:pic>
      <p:sp>
        <p:nvSpPr>
          <p:cNvPr id="68" name="텍스트 상자 32">
            <a:extLst>
              <a:ext uri="{FF2B5EF4-FFF2-40B4-BE49-F238E27FC236}">
                <a16:creationId xmlns:a16="http://schemas.microsoft.com/office/drawing/2014/main" id="{715706AE-5853-A34F-14AE-6AFEDF91ED83}"/>
              </a:ext>
            </a:extLst>
          </p:cNvPr>
          <p:cNvSpPr txBox="1">
            <a:spLocks/>
          </p:cNvSpPr>
          <p:nvPr/>
        </p:nvSpPr>
        <p:spPr>
          <a:xfrm>
            <a:off x="525196" y="4374729"/>
            <a:ext cx="197161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  <a:endParaRPr lang="ko-KR" altLang="en-US" sz="1400">
              <a:ea typeface="맑은 고딕"/>
            </a:endParaRPr>
          </a:p>
        </p:txBody>
      </p:sp>
      <p:pic>
        <p:nvPicPr>
          <p:cNvPr id="3" name="그림 2" descr="폰트, 텍스트, 친필, 화이트이(가) 표시된 사진&#10;&#10;자동 생성된 설명">
            <a:extLst>
              <a:ext uri="{FF2B5EF4-FFF2-40B4-BE49-F238E27FC236}">
                <a16:creationId xmlns:a16="http://schemas.microsoft.com/office/drawing/2014/main" id="{0E8E2D3A-5423-1784-9036-10B8A74C4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465" y="1934999"/>
            <a:ext cx="3624852" cy="834252"/>
          </a:xfrm>
          <a:prstGeom prst="rect">
            <a:avLst/>
          </a:prstGeom>
        </p:spPr>
      </p:pic>
      <p:sp>
        <p:nvSpPr>
          <p:cNvPr id="6" name="AutoShape 12">
            <a:extLst>
              <a:ext uri="{FF2B5EF4-FFF2-40B4-BE49-F238E27FC236}">
                <a16:creationId xmlns:a16="http://schemas.microsoft.com/office/drawing/2014/main" id="{83094B2C-9E75-2AF5-2F7C-08A198C8BA75}"/>
              </a:ext>
            </a:extLst>
          </p:cNvPr>
          <p:cNvSpPr/>
          <p:nvPr/>
        </p:nvSpPr>
        <p:spPr>
          <a:xfrm>
            <a:off x="8342269" y="2436833"/>
            <a:ext cx="1092617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텍스트 상자 32">
            <a:extLst>
              <a:ext uri="{FF2B5EF4-FFF2-40B4-BE49-F238E27FC236}">
                <a16:creationId xmlns:a16="http://schemas.microsoft.com/office/drawing/2014/main" id="{3A801E6C-8D34-D87C-A577-F95365EDBDAE}"/>
              </a:ext>
            </a:extLst>
          </p:cNvPr>
          <p:cNvSpPr txBox="1">
            <a:spLocks/>
          </p:cNvSpPr>
          <p:nvPr/>
        </p:nvSpPr>
        <p:spPr>
          <a:xfrm>
            <a:off x="8378206" y="2435095"/>
            <a:ext cx="1014394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solidFill>
                  <a:srgbClr val="FF0000"/>
                </a:solidFill>
                <a:ea typeface="맑은 고딕"/>
              </a:rPr>
              <a:t>OPTIMAL</a:t>
            </a:r>
          </a:p>
        </p:txBody>
      </p:sp>
      <p:sp>
        <p:nvSpPr>
          <p:cNvPr id="13" name="텍스트 상자 32">
            <a:extLst>
              <a:ext uri="{FF2B5EF4-FFF2-40B4-BE49-F238E27FC236}">
                <a16:creationId xmlns:a16="http://schemas.microsoft.com/office/drawing/2014/main" id="{C69F4F57-17E7-C65B-3DC4-E4B3FBC3075F}"/>
              </a:ext>
            </a:extLst>
          </p:cNvPr>
          <p:cNvSpPr txBox="1">
            <a:spLocks/>
          </p:cNvSpPr>
          <p:nvPr/>
        </p:nvSpPr>
        <p:spPr>
          <a:xfrm>
            <a:off x="4920867" y="3228582"/>
            <a:ext cx="5888671" cy="267893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이런 과정을 거쳐, </a:t>
            </a:r>
            <a:r>
              <a:rPr lang="ko-KR" altLang="en-US" sz="1400" b="1" err="1">
                <a:ea typeface="맑은 고딕"/>
              </a:rPr>
              <a:t>Bellman</a:t>
            </a:r>
            <a:r>
              <a:rPr lang="ko-KR" altLang="en-US" sz="1400" b="1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Expectation</a:t>
            </a:r>
            <a:r>
              <a:rPr lang="ko-KR" altLang="en-US" sz="1400" b="1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Equation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for</a:t>
            </a:r>
            <a:r>
              <a:rPr lang="ko-KR" altLang="en-US" sz="1400" b="1">
                <a:ea typeface="맑은 고딕"/>
              </a:rPr>
              <a:t> </a:t>
            </a:r>
            <a:r>
              <a:rPr lang="ko-KR" altLang="en-US" sz="1400" b="1" err="1">
                <a:ea typeface="맑은 고딕"/>
              </a:rPr>
              <a:t>V</a:t>
            </a:r>
            <a:r>
              <a:rPr lang="ko-KR" altLang="en-US" sz="1400" err="1">
                <a:ea typeface="맑은 고딕"/>
              </a:rPr>
              <a:t>를</a:t>
            </a:r>
            <a:r>
              <a:rPr lang="ko-KR" altLang="en-US" sz="1400">
                <a:ea typeface="맑은 고딕"/>
              </a:rPr>
              <a:t> 구해내었다.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위 식은 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  <a:r>
              <a:rPr lang="ko-KR" altLang="en-US" sz="1400">
                <a:ea typeface="맑은 고딕"/>
              </a:rPr>
              <a:t>(</a:t>
            </a:r>
            <a:r>
              <a:rPr lang="ko-KR" altLang="en-US" sz="1400" err="1">
                <a:ea typeface="맑은 고딕"/>
              </a:rPr>
              <a:t>V</a:t>
            </a:r>
            <a:r>
              <a:rPr lang="ko-KR" altLang="en-US" sz="1400">
                <a:ea typeface="맑은 고딕"/>
              </a:rPr>
              <a:t>)이 </a:t>
            </a:r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</a:t>
            </a:r>
            <a:r>
              <a:rPr lang="ko-KR" altLang="en-US" sz="1400">
                <a:ea typeface="맑은 고딕"/>
              </a:rPr>
              <a:t>(</a:t>
            </a:r>
            <a:r>
              <a:rPr lang="ko-KR" altLang="en-US" sz="1400" err="1">
                <a:ea typeface="맑은 고딕"/>
              </a:rPr>
              <a:t>Q</a:t>
            </a:r>
            <a:r>
              <a:rPr lang="ko-KR" altLang="en-US" sz="1400">
                <a:ea typeface="맑은 고딕"/>
              </a:rPr>
              <a:t>)의 평균이라는 것을 의미한다.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지금까지 우리가 생각한 강화학습의 목표는 </a:t>
            </a:r>
            <a:r>
              <a:rPr lang="ko-KR" altLang="en-US" sz="1400" err="1">
                <a:ea typeface="맑은 고딕"/>
              </a:rPr>
              <a:t>Return의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기댓값을</a:t>
            </a:r>
            <a:r>
              <a:rPr lang="ko-KR" altLang="en-US" sz="1400">
                <a:ea typeface="맑은 고딕"/>
              </a:rPr>
              <a:t> 극대화하는 </a:t>
            </a:r>
            <a:r>
              <a:rPr lang="ko-KR" altLang="en-US" sz="1400" err="1">
                <a:ea typeface="맑은 고딕"/>
              </a:rPr>
              <a:t>Policy를</a:t>
            </a:r>
            <a:r>
              <a:rPr lang="ko-KR" altLang="en-US" sz="1400">
                <a:ea typeface="맑은 고딕"/>
              </a:rPr>
              <a:t> 찾는 것이라고 생각했다.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하지만 이제는 State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Function의</a:t>
            </a:r>
            <a:r>
              <a:rPr lang="ko-KR" altLang="en-US" sz="1400">
                <a:ea typeface="맑은 고딕"/>
              </a:rPr>
              <a:t> </a:t>
            </a:r>
            <a:r>
              <a:rPr lang="ko-KR" altLang="en-US" sz="1400" err="1">
                <a:ea typeface="맑은 고딕"/>
              </a:rPr>
              <a:t>Bellman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Expectation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Equation의</a:t>
            </a:r>
            <a:r>
              <a:rPr lang="ko-KR" altLang="en-US" sz="1400">
                <a:ea typeface="맑은 고딕"/>
              </a:rPr>
              <a:t> 해석에 따라서, </a:t>
            </a:r>
            <a:r>
              <a:rPr lang="ko-KR" altLang="en-US" sz="1400" err="1">
                <a:ea typeface="맑은 고딕"/>
              </a:rPr>
              <a:t>Action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Value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Function이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Optimal하다고</a:t>
            </a:r>
            <a:r>
              <a:rPr lang="ko-KR" altLang="en-US" sz="1400">
                <a:ea typeface="맑은 고딕"/>
              </a:rPr>
              <a:t> 할 때,</a:t>
            </a:r>
          </a:p>
          <a:p>
            <a:r>
              <a:rPr lang="ko-KR" altLang="en-US" sz="1400">
                <a:ea typeface="맑은 고딕"/>
              </a:rPr>
              <a:t>이 상태에서의 </a:t>
            </a:r>
            <a:r>
              <a:rPr lang="ko-KR" altLang="en-US" sz="1400" err="1">
                <a:ea typeface="맑은 고딕"/>
              </a:rPr>
              <a:t>Optimal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Policy를</a:t>
            </a:r>
            <a:r>
              <a:rPr lang="ko-KR" altLang="en-US" sz="1400">
                <a:ea typeface="맑은 고딕"/>
              </a:rPr>
              <a:t> 찾아내는 것이 목표라고 완전하게 </a:t>
            </a:r>
          </a:p>
          <a:p>
            <a:r>
              <a:rPr lang="ko-KR" altLang="en-US" sz="1400">
                <a:ea typeface="맑은 고딕"/>
              </a:rPr>
              <a:t>정의를 내릴 수 있다.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2EFCFEB-11BE-6FCE-C642-B00443A47FE6}"/>
              </a:ext>
            </a:extLst>
          </p:cNvPr>
          <p:cNvSpPr/>
          <p:nvPr/>
        </p:nvSpPr>
        <p:spPr>
          <a:xfrm rot="5400000">
            <a:off x="7563322" y="1416942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텍스트 상자 32">
            <a:extLst>
              <a:ext uri="{FF2B5EF4-FFF2-40B4-BE49-F238E27FC236}">
                <a16:creationId xmlns:a16="http://schemas.microsoft.com/office/drawing/2014/main" id="{4FD7E69A-8D5B-49EB-6A5D-EFE7AA583E33}"/>
              </a:ext>
            </a:extLst>
          </p:cNvPr>
          <p:cNvSpPr txBox="1">
            <a:spLocks/>
          </p:cNvSpPr>
          <p:nvPr/>
        </p:nvSpPr>
        <p:spPr>
          <a:xfrm>
            <a:off x="7534337" y="678086"/>
            <a:ext cx="1014394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solidFill>
                  <a:srgbClr val="FF0000"/>
                </a:solidFill>
                <a:ea typeface="맑은 고딕"/>
              </a:rPr>
              <a:t>OPTIMAL</a:t>
            </a:r>
          </a:p>
        </p:txBody>
      </p:sp>
    </p:spTree>
    <p:extLst>
      <p:ext uri="{BB962C8B-B14F-4D97-AF65-F5344CB8AC3E}">
        <p14:creationId xmlns:p14="http://schemas.microsoft.com/office/powerpoint/2010/main" val="3033767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683214" y="609302"/>
            <a:ext cx="180691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Bellman Equation</a:t>
            </a: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EDE2434F-A1AF-C944-B8C1-54F7236E3D4B}"/>
              </a:ext>
            </a:extLst>
          </p:cNvPr>
          <p:cNvSpPr txBox="1">
            <a:spLocks/>
          </p:cNvSpPr>
          <p:nvPr/>
        </p:nvSpPr>
        <p:spPr>
          <a:xfrm>
            <a:off x="3471038" y="3066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b="1">
                <a:latin typeface="Malgun Gothic"/>
                <a:ea typeface="Malgun Gothic"/>
              </a:rPr>
              <a:t>Optimal Q?</a:t>
            </a:r>
          </a:p>
        </p:txBody>
      </p:sp>
      <p:sp>
        <p:nvSpPr>
          <p:cNvPr id="18" name="텍스트 상자 32">
            <a:extLst>
              <a:ext uri="{FF2B5EF4-FFF2-40B4-BE49-F238E27FC236}">
                <a16:creationId xmlns:a16="http://schemas.microsoft.com/office/drawing/2014/main" id="{BECBF5AB-92A1-68A1-E0E0-26B3A0B81AA0}"/>
              </a:ext>
            </a:extLst>
          </p:cNvPr>
          <p:cNvSpPr txBox="1">
            <a:spLocks/>
          </p:cNvSpPr>
          <p:nvPr/>
        </p:nvSpPr>
        <p:spPr>
          <a:xfrm>
            <a:off x="5134982" y="3159309"/>
            <a:ext cx="5813101" cy="13862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그런데, 이 공식을 사용하기 위해서는 한 가지 강한 가정이 필요하다.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바로, 우리가 반드시 </a:t>
            </a:r>
            <a:r>
              <a:rPr lang="ko-KR" altLang="en-US" sz="1400" err="1">
                <a:ea typeface="맑은 고딕"/>
              </a:rPr>
              <a:t>Optimal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Q를</a:t>
            </a:r>
            <a:r>
              <a:rPr lang="ko-KR" altLang="en-US" sz="1400">
                <a:ea typeface="맑은 고딕"/>
              </a:rPr>
              <a:t> 알아야 한다는 것이다.</a:t>
            </a:r>
          </a:p>
          <a:p>
            <a:r>
              <a:rPr lang="ko-KR" altLang="en-US" sz="1400">
                <a:ea typeface="맑은 고딕"/>
              </a:rPr>
              <a:t>(이때 </a:t>
            </a:r>
            <a:r>
              <a:rPr lang="ko-KR" altLang="en-US" sz="1400" err="1">
                <a:ea typeface="맑은 고딕"/>
              </a:rPr>
              <a:t>Optimal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Q란</a:t>
            </a:r>
            <a:r>
              <a:rPr lang="ko-KR" altLang="en-US" sz="1400">
                <a:ea typeface="맑은 고딕"/>
              </a:rPr>
              <a:t>, </a:t>
            </a:r>
            <a:r>
              <a:rPr lang="ko-KR" altLang="en-US" sz="1400" err="1">
                <a:ea typeface="맑은 고딕"/>
              </a:rPr>
              <a:t>Return의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기댓값이</a:t>
            </a:r>
            <a:r>
              <a:rPr lang="ko-KR" altLang="en-US" sz="1400">
                <a:ea typeface="맑은 고딕"/>
              </a:rPr>
              <a:t> 가장 큰 </a:t>
            </a:r>
            <a:r>
              <a:rPr lang="ko-KR" altLang="en-US" sz="1400" err="1">
                <a:ea typeface="맑은 고딕"/>
              </a:rPr>
              <a:t>Q값을</a:t>
            </a:r>
            <a:r>
              <a:rPr lang="ko-KR" altLang="en-US" sz="1400">
                <a:ea typeface="맑은 고딕"/>
              </a:rPr>
              <a:t> 의미한다.)</a:t>
            </a:r>
          </a:p>
          <a:p>
            <a:endParaRPr lang="ko-KR" altLang="en-US" sz="1400">
              <a:ea typeface="맑은 고딕"/>
            </a:endParaRPr>
          </a:p>
          <a:p>
            <a:endParaRPr lang="ko-KR" altLang="en-US" sz="1400">
              <a:ea typeface="맑은 고딕"/>
            </a:endParaRPr>
          </a:p>
        </p:txBody>
      </p:sp>
      <p:pic>
        <p:nvPicPr>
          <p:cNvPr id="6" name="그림 5" descr="폰트, 텍스트, 친필, 화이트이(가) 표시된 사진&#10;&#10;자동 생성된 설명">
            <a:extLst>
              <a:ext uri="{FF2B5EF4-FFF2-40B4-BE49-F238E27FC236}">
                <a16:creationId xmlns:a16="http://schemas.microsoft.com/office/drawing/2014/main" id="{72A63AB9-9456-5855-9ED8-7D053EF3B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465" y="1934999"/>
            <a:ext cx="3624852" cy="834252"/>
          </a:xfrm>
          <a:prstGeom prst="rect">
            <a:avLst/>
          </a:prstGeom>
        </p:spPr>
      </p:pic>
      <p:sp>
        <p:nvSpPr>
          <p:cNvPr id="10" name="AutoShape 12">
            <a:extLst>
              <a:ext uri="{FF2B5EF4-FFF2-40B4-BE49-F238E27FC236}">
                <a16:creationId xmlns:a16="http://schemas.microsoft.com/office/drawing/2014/main" id="{B3B336B4-A3D9-98D3-8E56-E9314EAF8BB3}"/>
              </a:ext>
            </a:extLst>
          </p:cNvPr>
          <p:cNvSpPr/>
          <p:nvPr/>
        </p:nvSpPr>
        <p:spPr>
          <a:xfrm>
            <a:off x="8342269" y="2436833"/>
            <a:ext cx="1092617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1181E280-5E90-F204-2A2C-1B25BB6F3006}"/>
              </a:ext>
            </a:extLst>
          </p:cNvPr>
          <p:cNvSpPr txBox="1">
            <a:spLocks/>
          </p:cNvSpPr>
          <p:nvPr/>
        </p:nvSpPr>
        <p:spPr>
          <a:xfrm>
            <a:off x="8378206" y="2435095"/>
            <a:ext cx="1014394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solidFill>
                  <a:srgbClr val="FF0000"/>
                </a:solidFill>
                <a:ea typeface="맑은 고딕"/>
              </a:rPr>
              <a:t>OPTIMAL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EBF9518-F8A9-8BE3-CD2C-EC8127269C2D}"/>
              </a:ext>
            </a:extLst>
          </p:cNvPr>
          <p:cNvSpPr/>
          <p:nvPr/>
        </p:nvSpPr>
        <p:spPr>
          <a:xfrm rot="5400000">
            <a:off x="7563322" y="1416942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텍스트 상자 32">
            <a:extLst>
              <a:ext uri="{FF2B5EF4-FFF2-40B4-BE49-F238E27FC236}">
                <a16:creationId xmlns:a16="http://schemas.microsoft.com/office/drawing/2014/main" id="{2028003F-AE1B-E9D3-6F9E-A389B9B93F9E}"/>
              </a:ext>
            </a:extLst>
          </p:cNvPr>
          <p:cNvSpPr txBox="1">
            <a:spLocks/>
          </p:cNvSpPr>
          <p:nvPr/>
        </p:nvSpPr>
        <p:spPr>
          <a:xfrm>
            <a:off x="7534337" y="678086"/>
            <a:ext cx="1014394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solidFill>
                  <a:srgbClr val="FF0000"/>
                </a:solidFill>
                <a:ea typeface="맑은 고딕"/>
              </a:rPr>
              <a:t>OPTIMAL</a:t>
            </a:r>
          </a:p>
        </p:txBody>
      </p:sp>
    </p:spTree>
    <p:extLst>
      <p:ext uri="{BB962C8B-B14F-4D97-AF65-F5344CB8AC3E}">
        <p14:creationId xmlns:p14="http://schemas.microsoft.com/office/powerpoint/2010/main" val="3789629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2564837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2B604F1-DC61-16D7-F6E4-69360F058259}"/>
              </a:ext>
            </a:extLst>
          </p:cNvPr>
          <p:cNvSpPr txBox="1"/>
          <p:nvPr/>
        </p:nvSpPr>
        <p:spPr>
          <a:xfrm>
            <a:off x="629771" y="799417"/>
            <a:ext cx="4177692" cy="6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ko-KR" altLang="en-US" sz="2400">
                <a:ea typeface="맑은 고딕"/>
              </a:rPr>
              <a:t>5. </a:t>
            </a:r>
            <a:r>
              <a:rPr lang="ko-KR" altLang="en-US" sz="2400" err="1">
                <a:ea typeface="맑은 고딕"/>
              </a:rPr>
              <a:t>Finding</a:t>
            </a:r>
            <a:r>
              <a:rPr lang="ko-KR" altLang="en-US" sz="2400">
                <a:ea typeface="맑은 고딕"/>
              </a:rPr>
              <a:t> </a:t>
            </a:r>
            <a:r>
              <a:rPr lang="ko-KR" altLang="en-US" sz="2400" err="1">
                <a:ea typeface="맑은 고딕"/>
              </a:rPr>
              <a:t>Optimal</a:t>
            </a:r>
            <a:r>
              <a:rPr lang="ko-KR" altLang="en-US" sz="2400">
                <a:ea typeface="맑은 고딕"/>
              </a:rPr>
              <a:t> </a:t>
            </a:r>
            <a:r>
              <a:rPr lang="ko-KR" altLang="en-US" sz="2400" err="1">
                <a:ea typeface="맑은 고딕"/>
              </a:rPr>
              <a:t>Q</a:t>
            </a:r>
            <a:r>
              <a:rPr lang="ko-KR" altLang="en-US" sz="2400">
                <a:ea typeface="맑은 고딕"/>
              </a:rPr>
              <a:t>*</a:t>
            </a:r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AA8F2926-30A5-DAEC-61FC-50A6F1074201}"/>
              </a:ext>
            </a:extLst>
          </p:cNvPr>
          <p:cNvSpPr/>
          <p:nvPr/>
        </p:nvSpPr>
        <p:spPr>
          <a:xfrm>
            <a:off x="590021" y="1460719"/>
            <a:ext cx="3175316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 descr="폰트, 텍스트, 친필, 화이트이(가) 표시된 사진&#10;&#10;자동 생성된 설명">
            <a:extLst>
              <a:ext uri="{FF2B5EF4-FFF2-40B4-BE49-F238E27FC236}">
                <a16:creationId xmlns:a16="http://schemas.microsoft.com/office/drawing/2014/main" id="{FAB7B214-1CF1-89AD-AB07-619CBA2DD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573" y="4126536"/>
            <a:ext cx="3624852" cy="834252"/>
          </a:xfrm>
          <a:prstGeom prst="rect">
            <a:avLst/>
          </a:prstGeom>
        </p:spPr>
      </p:pic>
      <p:sp>
        <p:nvSpPr>
          <p:cNvPr id="7" name="AutoShape 12">
            <a:extLst>
              <a:ext uri="{FF2B5EF4-FFF2-40B4-BE49-F238E27FC236}">
                <a16:creationId xmlns:a16="http://schemas.microsoft.com/office/drawing/2014/main" id="{FAF71A5F-9A36-AFA1-7013-7B758A1F01B4}"/>
              </a:ext>
            </a:extLst>
          </p:cNvPr>
          <p:cNvSpPr/>
          <p:nvPr/>
        </p:nvSpPr>
        <p:spPr>
          <a:xfrm>
            <a:off x="6761591" y="4666155"/>
            <a:ext cx="1092617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텍스트 상자 32">
            <a:extLst>
              <a:ext uri="{FF2B5EF4-FFF2-40B4-BE49-F238E27FC236}">
                <a16:creationId xmlns:a16="http://schemas.microsoft.com/office/drawing/2014/main" id="{83AFE568-893C-C796-3270-CDEFCBD6F992}"/>
              </a:ext>
            </a:extLst>
          </p:cNvPr>
          <p:cNvSpPr txBox="1">
            <a:spLocks/>
          </p:cNvSpPr>
          <p:nvPr/>
        </p:nvSpPr>
        <p:spPr>
          <a:xfrm>
            <a:off x="6797528" y="4664417"/>
            <a:ext cx="1014394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solidFill>
                  <a:srgbClr val="FF0000"/>
                </a:solidFill>
                <a:ea typeface="맑은 고딕"/>
              </a:rPr>
              <a:t>OPTIMAL</a:t>
            </a:r>
          </a:p>
        </p:txBody>
      </p:sp>
      <p:sp>
        <p:nvSpPr>
          <p:cNvPr id="13" name="텍스트 상자 32">
            <a:extLst>
              <a:ext uri="{FF2B5EF4-FFF2-40B4-BE49-F238E27FC236}">
                <a16:creationId xmlns:a16="http://schemas.microsoft.com/office/drawing/2014/main" id="{B3013556-6510-7544-DF7D-68B92CBC8945}"/>
              </a:ext>
            </a:extLst>
          </p:cNvPr>
          <p:cNvSpPr txBox="1">
            <a:spLocks/>
          </p:cNvSpPr>
          <p:nvPr/>
        </p:nvSpPr>
        <p:spPr>
          <a:xfrm>
            <a:off x="3732260" y="5212606"/>
            <a:ext cx="5203313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err="1">
                <a:ea typeface="맑은 고딕"/>
              </a:rPr>
              <a:t>Optimal</a:t>
            </a:r>
            <a:r>
              <a:rPr lang="ko-KR" altLang="en-US" sz="150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Q</a:t>
            </a:r>
            <a:r>
              <a:rPr lang="ko-KR" altLang="en-US" sz="1500">
                <a:ea typeface="맑은 고딕"/>
              </a:rPr>
              <a:t>*</a:t>
            </a:r>
            <a:r>
              <a:rPr lang="ko-KR" altLang="en-US" sz="1500" err="1">
                <a:ea typeface="맑은 고딕"/>
              </a:rPr>
              <a:t>를</a:t>
            </a:r>
            <a:r>
              <a:rPr lang="ko-KR" altLang="en-US" sz="1500">
                <a:ea typeface="맑은 고딕"/>
              </a:rPr>
              <a:t> 찾아내는 방법과 </a:t>
            </a:r>
            <a:r>
              <a:rPr lang="ko-KR" sz="1500" err="1">
                <a:ea typeface="+mn-lt"/>
                <a:cs typeface="+mn-lt"/>
              </a:rPr>
              <a:t>ε</a:t>
            </a:r>
            <a:r>
              <a:rPr lang="ko-KR" altLang="en-US" sz="1500" err="1">
                <a:ea typeface="맑은 고딕"/>
              </a:rPr>
              <a:t>-Greedy에</a:t>
            </a:r>
            <a:r>
              <a:rPr lang="ko-KR" altLang="en-US" sz="1500">
                <a:ea typeface="맑은 고딕"/>
              </a:rPr>
              <a:t> 대해 알아본다.</a:t>
            </a:r>
          </a:p>
        </p:txBody>
      </p:sp>
    </p:spTree>
    <p:extLst>
      <p:ext uri="{BB962C8B-B14F-4D97-AF65-F5344CB8AC3E}">
        <p14:creationId xmlns:p14="http://schemas.microsoft.com/office/powerpoint/2010/main" val="3723722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pic>
        <p:nvPicPr>
          <p:cNvPr id="7" name="그림 6" descr="폰트, 텍스트, 친필, 화이트이(가) 표시된 사진&#10;&#10;자동 생성된 설명">
            <a:extLst>
              <a:ext uri="{FF2B5EF4-FFF2-40B4-BE49-F238E27FC236}">
                <a16:creationId xmlns:a16="http://schemas.microsoft.com/office/drawing/2014/main" id="{F48AAA91-D974-8265-37BA-901876FA6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47" y="1513065"/>
            <a:ext cx="3624852" cy="834252"/>
          </a:xfrm>
          <a:prstGeom prst="rect">
            <a:avLst/>
          </a:prstGeom>
        </p:spPr>
      </p:pic>
      <p:sp>
        <p:nvSpPr>
          <p:cNvPr id="18" name="텍스트 상자 32">
            <a:extLst>
              <a:ext uri="{FF2B5EF4-FFF2-40B4-BE49-F238E27FC236}">
                <a16:creationId xmlns:a16="http://schemas.microsoft.com/office/drawing/2014/main" id="{BECBF5AB-92A1-68A1-E0E0-26B3A0B81AA0}"/>
              </a:ext>
            </a:extLst>
          </p:cNvPr>
          <p:cNvSpPr txBox="1">
            <a:spLocks/>
          </p:cNvSpPr>
          <p:nvPr/>
        </p:nvSpPr>
        <p:spPr>
          <a:xfrm>
            <a:off x="4901974" y="2850731"/>
            <a:ext cx="6390746" cy="2463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ea typeface="맑은 고딕"/>
              </a:rPr>
              <a:t>우리는 </a:t>
            </a:r>
            <a:r>
              <a:rPr lang="ko-KR" altLang="en-US" sz="1400" dirty="0" err="1">
                <a:ea typeface="맑은 고딕"/>
              </a:rPr>
              <a:t>Optimal</a:t>
            </a:r>
            <a:r>
              <a:rPr lang="ko-KR" altLang="en-US" sz="1400" dirty="0">
                <a:ea typeface="맑은 고딕"/>
              </a:rPr>
              <a:t>(최댓값)한 </a:t>
            </a:r>
            <a:r>
              <a:rPr lang="ko-KR" altLang="en-US" sz="1400" dirty="0" err="1">
                <a:ea typeface="맑은 고딕"/>
              </a:rPr>
              <a:t>Q값을</a:t>
            </a:r>
            <a:r>
              <a:rPr lang="ko-KR" altLang="en-US" sz="1400" dirty="0">
                <a:ea typeface="맑은 고딕"/>
              </a:rPr>
              <a:t> 찾아가야 한다.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이 말은 매 </a:t>
            </a:r>
            <a:r>
              <a:rPr lang="ko-KR" altLang="en-US" sz="1400" dirty="0" err="1">
                <a:ea typeface="맑은 고딕"/>
              </a:rPr>
              <a:t>Episode마다</a:t>
            </a:r>
            <a:r>
              <a:rPr lang="ko-KR" altLang="en-US" sz="1400" dirty="0">
                <a:ea typeface="맑은 고딕"/>
              </a:rPr>
              <a:t> </a:t>
            </a:r>
            <a:r>
              <a:rPr lang="ko-KR" altLang="en-US" sz="1400" dirty="0" err="1">
                <a:ea typeface="맑은 고딕"/>
              </a:rPr>
              <a:t>Q값에</a:t>
            </a:r>
            <a:r>
              <a:rPr lang="ko-KR" altLang="en-US" sz="1400" dirty="0">
                <a:ea typeface="맑은 고딕"/>
              </a:rPr>
              <a:t> 대해 </a:t>
            </a:r>
            <a:r>
              <a:rPr lang="ko-KR" altLang="en-US" sz="1400" dirty="0" err="1">
                <a:ea typeface="맑은 고딕"/>
              </a:rPr>
              <a:t>Greedy-Action을</a:t>
            </a:r>
            <a:r>
              <a:rPr lang="ko-KR" altLang="en-US" sz="1400" dirty="0">
                <a:ea typeface="맑은 고딕"/>
              </a:rPr>
              <a:t> 진행하면서, </a:t>
            </a:r>
            <a:br>
              <a:rPr lang="ko-KR" altLang="en-US" sz="1400" dirty="0">
                <a:ea typeface="맑은 고딕"/>
              </a:rPr>
            </a:br>
            <a:r>
              <a:rPr lang="ko-KR" altLang="en-US" sz="1400" dirty="0">
                <a:ea typeface="맑은 고딕"/>
              </a:rPr>
              <a:t>그때마다 가장 큰 </a:t>
            </a:r>
            <a:r>
              <a:rPr lang="ko-KR" altLang="en-US" sz="1400" dirty="0" err="1">
                <a:ea typeface="맑은 고딕"/>
              </a:rPr>
              <a:t>Q를</a:t>
            </a:r>
            <a:r>
              <a:rPr lang="ko-KR" altLang="en-US" sz="1400" dirty="0">
                <a:ea typeface="맑은 고딕"/>
              </a:rPr>
              <a:t> 선택하면 된다는 것이다.</a:t>
            </a:r>
          </a:p>
          <a:p>
            <a:r>
              <a:rPr lang="ko-KR" altLang="en-US" sz="1400" dirty="0">
                <a:ea typeface="맑은 고딕"/>
              </a:rPr>
              <a:t>(</a:t>
            </a:r>
            <a:r>
              <a:rPr lang="ko-KR" altLang="en-US" sz="1300" i="1" dirty="0">
                <a:ea typeface="맑은 고딕"/>
              </a:rPr>
              <a:t>왜냐면, 값이 최대인 </a:t>
            </a:r>
            <a:r>
              <a:rPr lang="ko-KR" altLang="en-US" sz="1300" i="1" dirty="0" err="1">
                <a:ea typeface="맑은 고딕"/>
              </a:rPr>
              <a:t>Q가</a:t>
            </a:r>
            <a:r>
              <a:rPr lang="ko-KR" altLang="en-US" sz="1300" i="1" dirty="0">
                <a:ea typeface="맑은 고딕"/>
              </a:rPr>
              <a:t> 있어야만 </a:t>
            </a:r>
            <a:r>
              <a:rPr lang="ko-KR" altLang="en-US" sz="1300" i="1" dirty="0" err="1">
                <a:ea typeface="맑은 고딕"/>
              </a:rPr>
              <a:t>Optimal</a:t>
            </a:r>
            <a:r>
              <a:rPr lang="ko-KR" altLang="en-US" sz="1300" i="1" dirty="0">
                <a:ea typeface="맑은 고딕"/>
              </a:rPr>
              <a:t> </a:t>
            </a:r>
            <a:r>
              <a:rPr lang="ko-KR" altLang="en-US" sz="1300" i="1" dirty="0" err="1">
                <a:ea typeface="맑은 고딕"/>
              </a:rPr>
              <a:t>Policy를</a:t>
            </a:r>
            <a:r>
              <a:rPr lang="ko-KR" altLang="en-US" sz="1300" i="1" dirty="0">
                <a:ea typeface="맑은 고딕"/>
              </a:rPr>
              <a:t> 선택할 수 있기 때문이다.</a:t>
            </a:r>
            <a:r>
              <a:rPr lang="ko-KR" altLang="en-US" sz="1400" dirty="0">
                <a:ea typeface="맑은 고딕"/>
              </a:rPr>
              <a:t>)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이러한 과정을 충분히 많이 반복하면서 </a:t>
            </a:r>
            <a:r>
              <a:rPr lang="ko-KR" altLang="en-US" sz="1400" dirty="0" err="1">
                <a:ea typeface="맑은 고딕"/>
              </a:rPr>
              <a:t>Q값을</a:t>
            </a:r>
            <a:r>
              <a:rPr lang="ko-KR" altLang="en-US" sz="1400" dirty="0">
                <a:ea typeface="맑은 고딕"/>
              </a:rPr>
              <a:t> 계속적으로 갱신하면,</a:t>
            </a:r>
          </a:p>
          <a:p>
            <a:r>
              <a:rPr lang="ko-KR" altLang="en-US" sz="1400" dirty="0">
                <a:ea typeface="맑은 고딕"/>
              </a:rPr>
              <a:t>우리는 그 때의 </a:t>
            </a:r>
            <a:r>
              <a:rPr lang="ko-KR" altLang="en-US" sz="1400" dirty="0" err="1">
                <a:ea typeface="맑은 고딕"/>
              </a:rPr>
              <a:t>Q값이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Optimal</a:t>
            </a:r>
            <a:r>
              <a:rPr lang="ko-KR" altLang="en-US" sz="1400" dirty="0">
                <a:ea typeface="맑은 고딕"/>
              </a:rPr>
              <a:t> 할 것이라고 가정한다.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그 순간에 State </a:t>
            </a:r>
            <a:r>
              <a:rPr lang="ko-KR" altLang="en-US" sz="1400" dirty="0" err="1">
                <a:ea typeface="맑은 고딕"/>
              </a:rPr>
              <a:t>Value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Function</a:t>
            </a:r>
            <a:r>
              <a:rPr lang="ko-KR" altLang="en-US" sz="1400" dirty="0">
                <a:ea typeface="맑은 고딕"/>
              </a:rPr>
              <a:t> 값을 최대화하는 </a:t>
            </a:r>
            <a:r>
              <a:rPr lang="ko-KR" altLang="en-US" sz="1400" dirty="0" err="1">
                <a:ea typeface="맑은 고딕"/>
              </a:rPr>
              <a:t>Policy만</a:t>
            </a:r>
            <a:r>
              <a:rPr lang="ko-KR" altLang="en-US" sz="1400" dirty="0">
                <a:ea typeface="맑은 고딕"/>
              </a:rPr>
              <a:t> 선택하면 </a:t>
            </a:r>
            <a:br>
              <a:rPr lang="ko-KR" altLang="en-US" sz="1400" dirty="0">
                <a:ea typeface="맑은 고딕"/>
              </a:rPr>
            </a:br>
            <a:r>
              <a:rPr lang="ko-KR" altLang="en-US" sz="1400" dirty="0">
                <a:ea typeface="맑은 고딕"/>
              </a:rPr>
              <a:t>강화학습의 최종 목적이 달성되는 것이다.</a:t>
            </a:r>
          </a:p>
        </p:txBody>
      </p:sp>
      <p:sp>
        <p:nvSpPr>
          <p:cNvPr id="20" name="AutoShape 12">
            <a:extLst>
              <a:ext uri="{FF2B5EF4-FFF2-40B4-BE49-F238E27FC236}">
                <a16:creationId xmlns:a16="http://schemas.microsoft.com/office/drawing/2014/main" id="{FAD0A9F2-027E-69F7-BF6A-474C72FCDD24}"/>
              </a:ext>
            </a:extLst>
          </p:cNvPr>
          <p:cNvSpPr/>
          <p:nvPr/>
        </p:nvSpPr>
        <p:spPr>
          <a:xfrm>
            <a:off x="8153343" y="2027494"/>
            <a:ext cx="1092617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텍스트 상자 32">
            <a:extLst>
              <a:ext uri="{FF2B5EF4-FFF2-40B4-BE49-F238E27FC236}">
                <a16:creationId xmlns:a16="http://schemas.microsoft.com/office/drawing/2014/main" id="{D510DC89-467C-77C3-36CA-5B39C5473D9C}"/>
              </a:ext>
            </a:extLst>
          </p:cNvPr>
          <p:cNvSpPr txBox="1">
            <a:spLocks/>
          </p:cNvSpPr>
          <p:nvPr/>
        </p:nvSpPr>
        <p:spPr>
          <a:xfrm>
            <a:off x="8189280" y="2025756"/>
            <a:ext cx="1014394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solidFill>
                  <a:srgbClr val="FF0000"/>
                </a:solidFill>
                <a:ea typeface="맑은 고딕"/>
              </a:rPr>
              <a:t>OPTIMAL</a:t>
            </a:r>
          </a:p>
        </p:txBody>
      </p:sp>
      <p:sp>
        <p:nvSpPr>
          <p:cNvPr id="12" name="Rect 0">
            <a:extLst>
              <a:ext uri="{FF2B5EF4-FFF2-40B4-BE49-F238E27FC236}">
                <a16:creationId xmlns:a16="http://schemas.microsoft.com/office/drawing/2014/main" id="{28DA8B54-BCC3-05D9-DACF-CAD23CB5DE6F}"/>
              </a:ext>
            </a:extLst>
          </p:cNvPr>
          <p:cNvSpPr txBox="1">
            <a:spLocks/>
          </p:cNvSpPr>
          <p:nvPr/>
        </p:nvSpPr>
        <p:spPr>
          <a:xfrm>
            <a:off x="3471038" y="306677"/>
            <a:ext cx="3929862" cy="34598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b="1" err="1">
                <a:latin typeface="Malgun Gothic"/>
                <a:ea typeface="Malgun Gothic"/>
              </a:rPr>
              <a:t>어떻게</a:t>
            </a:r>
            <a:r>
              <a:rPr lang="en-US" altLang="ko-KR" sz="1600" b="1">
                <a:latin typeface="Malgun Gothic"/>
                <a:ea typeface="Malgun Gothic"/>
              </a:rPr>
              <a:t> Optimal Q*를 </a:t>
            </a:r>
            <a:r>
              <a:rPr lang="en-US" altLang="ko-KR" sz="1600" b="1" err="1">
                <a:latin typeface="Malgun Gothic"/>
                <a:ea typeface="Malgun Gothic"/>
              </a:rPr>
              <a:t>찾아낼</a:t>
            </a:r>
            <a:r>
              <a:rPr lang="en-US" altLang="ko-KR" sz="1600" b="1">
                <a:latin typeface="Malgun Gothic"/>
                <a:ea typeface="Malgun Gothic"/>
              </a:rPr>
              <a:t> </a:t>
            </a:r>
            <a:r>
              <a:rPr lang="en-US" altLang="ko-KR" sz="1600" b="1" err="1">
                <a:latin typeface="Malgun Gothic"/>
                <a:ea typeface="Malgun Gothic"/>
              </a:rPr>
              <a:t>것인가</a:t>
            </a:r>
            <a:r>
              <a:rPr lang="en-US" altLang="ko-KR" sz="1600" b="1">
                <a:latin typeface="Malgun Gothic"/>
                <a:ea typeface="Malgun Gothic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785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F479FD2-A26F-DD25-6BA7-C327DC17351A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5" name="텍스트 상자 19"/>
          <p:cNvSpPr txBox="1">
            <a:spLocks/>
          </p:cNvSpPr>
          <p:nvPr/>
        </p:nvSpPr>
        <p:spPr>
          <a:xfrm>
            <a:off x="524166" y="156615"/>
            <a:ext cx="1998980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/>
            <a:endParaRPr lang="ko-KR" sz="3000">
              <a:latin typeface="맑은 고딕" charset="0"/>
              <a:ea typeface="맑은 고딕" charset="0"/>
            </a:endParaRP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277F679D-72C3-E2F3-FF00-02DF0FF9B547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CD81C6F1-C6BB-F05A-22E0-B6B47B47C26F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pic>
        <p:nvPicPr>
          <p:cNvPr id="7" name="그림 6" descr="폰트, 텍스트, 친필, 화이트이(가) 표시된 사진&#10;&#10;자동 생성된 설명">
            <a:extLst>
              <a:ext uri="{FF2B5EF4-FFF2-40B4-BE49-F238E27FC236}">
                <a16:creationId xmlns:a16="http://schemas.microsoft.com/office/drawing/2014/main" id="{F48AAA91-D974-8265-37BA-901876FA6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47" y="1513065"/>
            <a:ext cx="3624852" cy="834252"/>
          </a:xfrm>
          <a:prstGeom prst="rect">
            <a:avLst/>
          </a:prstGeom>
        </p:spPr>
      </p:pic>
      <p:sp>
        <p:nvSpPr>
          <p:cNvPr id="16" name="Rect 0">
            <a:extLst>
              <a:ext uri="{FF2B5EF4-FFF2-40B4-BE49-F238E27FC236}">
                <a16:creationId xmlns:a16="http://schemas.microsoft.com/office/drawing/2014/main" id="{EDE2434F-A1AF-C944-B8C1-54F7236E3D4B}"/>
              </a:ext>
            </a:extLst>
          </p:cNvPr>
          <p:cNvSpPr txBox="1">
            <a:spLocks/>
          </p:cNvSpPr>
          <p:nvPr/>
        </p:nvSpPr>
        <p:spPr>
          <a:xfrm>
            <a:off x="3471038" y="3066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b="1" err="1">
                <a:latin typeface="Malgun Gothic"/>
                <a:ea typeface="Malgun Gothic"/>
              </a:rPr>
              <a:t>어떻게</a:t>
            </a:r>
            <a:r>
              <a:rPr lang="en-US" altLang="ko-KR" sz="1600" b="1">
                <a:latin typeface="Malgun Gothic"/>
                <a:ea typeface="Malgun Gothic"/>
              </a:rPr>
              <a:t> Optimal Q*를 </a:t>
            </a:r>
            <a:r>
              <a:rPr lang="en-US" altLang="ko-KR" sz="1600" b="1" err="1">
                <a:latin typeface="Malgun Gothic"/>
                <a:ea typeface="Malgun Gothic"/>
              </a:rPr>
              <a:t>찾아낼</a:t>
            </a:r>
            <a:r>
              <a:rPr lang="en-US" altLang="ko-KR" sz="1600" b="1">
                <a:latin typeface="Malgun Gothic"/>
                <a:ea typeface="Malgun Gothic"/>
              </a:rPr>
              <a:t> </a:t>
            </a:r>
            <a:r>
              <a:rPr lang="en-US" altLang="ko-KR" sz="1600" b="1" err="1">
                <a:latin typeface="Malgun Gothic"/>
                <a:ea typeface="Malgun Gothic"/>
              </a:rPr>
              <a:t>것인가</a:t>
            </a:r>
            <a:r>
              <a:rPr lang="en-US" altLang="ko-KR" sz="1600" b="1">
                <a:latin typeface="Malgun Gothic"/>
                <a:ea typeface="Malgun Gothic"/>
              </a:rPr>
              <a:t>?</a:t>
            </a:r>
          </a:p>
        </p:txBody>
      </p:sp>
      <p:sp>
        <p:nvSpPr>
          <p:cNvPr id="20" name="AutoShape 12">
            <a:extLst>
              <a:ext uri="{FF2B5EF4-FFF2-40B4-BE49-F238E27FC236}">
                <a16:creationId xmlns:a16="http://schemas.microsoft.com/office/drawing/2014/main" id="{FAD0A9F2-027E-69F7-BF6A-474C72FCDD24}"/>
              </a:ext>
            </a:extLst>
          </p:cNvPr>
          <p:cNvSpPr/>
          <p:nvPr/>
        </p:nvSpPr>
        <p:spPr>
          <a:xfrm>
            <a:off x="8153343" y="2027494"/>
            <a:ext cx="1092617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텍스트 상자 32">
            <a:extLst>
              <a:ext uri="{FF2B5EF4-FFF2-40B4-BE49-F238E27FC236}">
                <a16:creationId xmlns:a16="http://schemas.microsoft.com/office/drawing/2014/main" id="{D510DC89-467C-77C3-36CA-5B39C5473D9C}"/>
              </a:ext>
            </a:extLst>
          </p:cNvPr>
          <p:cNvSpPr txBox="1">
            <a:spLocks/>
          </p:cNvSpPr>
          <p:nvPr/>
        </p:nvSpPr>
        <p:spPr>
          <a:xfrm>
            <a:off x="8189280" y="2025756"/>
            <a:ext cx="1014394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solidFill>
                  <a:srgbClr val="FF0000"/>
                </a:solidFill>
                <a:ea typeface="맑은 고딕"/>
              </a:rPr>
              <a:t>OPTIMAL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6F8C2BE-0DD6-2FDE-3F5A-9A335658FCED}"/>
              </a:ext>
            </a:extLst>
          </p:cNvPr>
          <p:cNvSpPr/>
          <p:nvPr/>
        </p:nvSpPr>
        <p:spPr>
          <a:xfrm rot="5400000">
            <a:off x="7386991" y="1020198"/>
            <a:ext cx="95092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텍스트 상자 32">
            <a:extLst>
              <a:ext uri="{FF2B5EF4-FFF2-40B4-BE49-F238E27FC236}">
                <a16:creationId xmlns:a16="http://schemas.microsoft.com/office/drawing/2014/main" id="{F8B6D356-9158-F552-5C03-5A50AA9F23A4}"/>
              </a:ext>
            </a:extLst>
          </p:cNvPr>
          <p:cNvSpPr txBox="1">
            <a:spLocks/>
          </p:cNvSpPr>
          <p:nvPr/>
        </p:nvSpPr>
        <p:spPr>
          <a:xfrm>
            <a:off x="7358006" y="281342"/>
            <a:ext cx="1014394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>
                <a:solidFill>
                  <a:srgbClr val="FF0000"/>
                </a:solidFill>
                <a:ea typeface="맑은 고딕"/>
              </a:rPr>
              <a:t>OPTIMAL</a:t>
            </a:r>
          </a:p>
        </p:txBody>
      </p:sp>
      <p:sp>
        <p:nvSpPr>
          <p:cNvPr id="8" name="텍스트 상자 32">
            <a:extLst>
              <a:ext uri="{FF2B5EF4-FFF2-40B4-BE49-F238E27FC236}">
                <a16:creationId xmlns:a16="http://schemas.microsoft.com/office/drawing/2014/main" id="{745B3144-5202-4809-2420-C4F105F6C65A}"/>
              </a:ext>
            </a:extLst>
          </p:cNvPr>
          <p:cNvSpPr txBox="1">
            <a:spLocks/>
          </p:cNvSpPr>
          <p:nvPr/>
        </p:nvSpPr>
        <p:spPr>
          <a:xfrm>
            <a:off x="4901974" y="2850731"/>
            <a:ext cx="6390746" cy="2463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ea typeface="맑은 고딕"/>
              </a:rPr>
              <a:t>우리는 </a:t>
            </a:r>
            <a:r>
              <a:rPr lang="ko-KR" altLang="en-US" sz="1400" dirty="0" err="1">
                <a:ea typeface="맑은 고딕"/>
              </a:rPr>
              <a:t>Optimal</a:t>
            </a:r>
            <a:r>
              <a:rPr lang="ko-KR" altLang="en-US" sz="1400" dirty="0">
                <a:ea typeface="맑은 고딕"/>
              </a:rPr>
              <a:t>(최댓값)한 </a:t>
            </a:r>
            <a:r>
              <a:rPr lang="ko-KR" altLang="en-US" sz="1400" dirty="0" err="1">
                <a:ea typeface="맑은 고딕"/>
              </a:rPr>
              <a:t>Q값을</a:t>
            </a:r>
            <a:r>
              <a:rPr lang="ko-KR" altLang="en-US" sz="1400" dirty="0">
                <a:ea typeface="맑은 고딕"/>
              </a:rPr>
              <a:t> 찾아가야 한다.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이 말은 매 </a:t>
            </a:r>
            <a:r>
              <a:rPr lang="ko-KR" altLang="en-US" sz="1400" dirty="0" err="1">
                <a:ea typeface="맑은 고딕"/>
              </a:rPr>
              <a:t>Episode마다</a:t>
            </a:r>
            <a:r>
              <a:rPr lang="ko-KR" altLang="en-US" sz="1400" dirty="0">
                <a:ea typeface="맑은 고딕"/>
              </a:rPr>
              <a:t> </a:t>
            </a:r>
            <a:r>
              <a:rPr lang="ko-KR" altLang="en-US" sz="1400" dirty="0" err="1">
                <a:ea typeface="맑은 고딕"/>
              </a:rPr>
              <a:t>Q값에</a:t>
            </a:r>
            <a:r>
              <a:rPr lang="ko-KR" altLang="en-US" sz="1400" dirty="0">
                <a:ea typeface="맑은 고딕"/>
              </a:rPr>
              <a:t> 대해 </a:t>
            </a:r>
            <a:r>
              <a:rPr lang="ko-KR" altLang="en-US" sz="1400" dirty="0" err="1">
                <a:ea typeface="맑은 고딕"/>
              </a:rPr>
              <a:t>Greedy-Action을</a:t>
            </a:r>
            <a:r>
              <a:rPr lang="ko-KR" altLang="en-US" sz="1400" dirty="0">
                <a:ea typeface="맑은 고딕"/>
              </a:rPr>
              <a:t> 진행하면서, </a:t>
            </a:r>
            <a:br>
              <a:rPr lang="ko-KR" altLang="en-US" sz="1400" dirty="0">
                <a:ea typeface="맑은 고딕"/>
              </a:rPr>
            </a:br>
            <a:r>
              <a:rPr lang="ko-KR" altLang="en-US" sz="1400" dirty="0">
                <a:ea typeface="맑은 고딕"/>
              </a:rPr>
              <a:t>그때마다 가장 큰 </a:t>
            </a:r>
            <a:r>
              <a:rPr lang="ko-KR" altLang="en-US" sz="1400" dirty="0" err="1">
                <a:ea typeface="맑은 고딕"/>
              </a:rPr>
              <a:t>Q를</a:t>
            </a:r>
            <a:r>
              <a:rPr lang="ko-KR" altLang="en-US" sz="1400" dirty="0">
                <a:ea typeface="맑은 고딕"/>
              </a:rPr>
              <a:t> 선택하면 된다는 것이다.</a:t>
            </a:r>
          </a:p>
          <a:p>
            <a:r>
              <a:rPr lang="ko-KR" altLang="en-US" sz="1400" dirty="0">
                <a:ea typeface="맑은 고딕"/>
              </a:rPr>
              <a:t>(</a:t>
            </a:r>
            <a:r>
              <a:rPr lang="ko-KR" altLang="en-US" sz="1300" i="1" dirty="0">
                <a:ea typeface="맑은 고딕"/>
              </a:rPr>
              <a:t>왜냐면, 값이 최대인 </a:t>
            </a:r>
            <a:r>
              <a:rPr lang="ko-KR" altLang="en-US" sz="1300" i="1" dirty="0" err="1">
                <a:ea typeface="맑은 고딕"/>
              </a:rPr>
              <a:t>Q가</a:t>
            </a:r>
            <a:r>
              <a:rPr lang="ko-KR" altLang="en-US" sz="1300" i="1" dirty="0">
                <a:ea typeface="맑은 고딕"/>
              </a:rPr>
              <a:t> 있어야만 </a:t>
            </a:r>
            <a:r>
              <a:rPr lang="ko-KR" altLang="en-US" sz="1300" i="1" dirty="0" err="1">
                <a:ea typeface="맑은 고딕"/>
              </a:rPr>
              <a:t>Optimal</a:t>
            </a:r>
            <a:r>
              <a:rPr lang="ko-KR" altLang="en-US" sz="1300" i="1" dirty="0">
                <a:ea typeface="맑은 고딕"/>
              </a:rPr>
              <a:t> </a:t>
            </a:r>
            <a:r>
              <a:rPr lang="ko-KR" altLang="en-US" sz="1300" i="1" dirty="0" err="1">
                <a:ea typeface="맑은 고딕"/>
              </a:rPr>
              <a:t>Policy를</a:t>
            </a:r>
            <a:r>
              <a:rPr lang="ko-KR" altLang="en-US" sz="1300" i="1" dirty="0">
                <a:ea typeface="맑은 고딕"/>
              </a:rPr>
              <a:t> 선택할 수 있기 때문이다.</a:t>
            </a:r>
            <a:r>
              <a:rPr lang="ko-KR" altLang="en-US" sz="1400" dirty="0">
                <a:ea typeface="맑은 고딕"/>
              </a:rPr>
              <a:t>)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이러한 과정을 충분히 많이 반복하면서 </a:t>
            </a:r>
            <a:r>
              <a:rPr lang="ko-KR" altLang="en-US" sz="1400" dirty="0" err="1">
                <a:ea typeface="맑은 고딕"/>
              </a:rPr>
              <a:t>Q값을</a:t>
            </a:r>
            <a:r>
              <a:rPr lang="ko-KR" altLang="en-US" sz="1400" dirty="0">
                <a:ea typeface="맑은 고딕"/>
              </a:rPr>
              <a:t> 계속적으로 갱신하면,</a:t>
            </a:r>
          </a:p>
          <a:p>
            <a:r>
              <a:rPr lang="ko-KR" altLang="en-US" sz="1400" dirty="0">
                <a:ea typeface="맑은 고딕"/>
              </a:rPr>
              <a:t>우리는 그 때의 </a:t>
            </a:r>
            <a:r>
              <a:rPr lang="ko-KR" altLang="en-US" sz="1400" dirty="0" err="1">
                <a:ea typeface="맑은 고딕"/>
              </a:rPr>
              <a:t>Q값이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Optimal</a:t>
            </a:r>
            <a:r>
              <a:rPr lang="ko-KR" altLang="en-US" sz="1400" dirty="0">
                <a:ea typeface="맑은 고딕"/>
              </a:rPr>
              <a:t> 할 것이라고 가정</a:t>
            </a:r>
            <a:r>
              <a:rPr lang="ko-KR" sz="1400" dirty="0">
                <a:latin typeface="Malgun Gothic"/>
                <a:ea typeface="Malgun Gothic"/>
              </a:rPr>
              <a:t>한다.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그 순간에 State </a:t>
            </a:r>
            <a:r>
              <a:rPr lang="ko-KR" altLang="en-US" sz="1400" dirty="0" err="1">
                <a:ea typeface="맑은 고딕"/>
              </a:rPr>
              <a:t>Value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Function</a:t>
            </a:r>
            <a:r>
              <a:rPr lang="ko-KR" altLang="en-US" sz="1400" dirty="0">
                <a:ea typeface="맑은 고딕"/>
              </a:rPr>
              <a:t> 값을 최대화하는 </a:t>
            </a:r>
            <a:r>
              <a:rPr lang="ko-KR" altLang="en-US" sz="1400" dirty="0" err="1">
                <a:ea typeface="맑은 고딕"/>
              </a:rPr>
              <a:t>Policy만</a:t>
            </a:r>
            <a:r>
              <a:rPr lang="ko-KR" altLang="en-US" sz="1400" dirty="0">
                <a:ea typeface="맑은 고딕"/>
              </a:rPr>
              <a:t> 선택하면 </a:t>
            </a:r>
            <a:br>
              <a:rPr lang="ko-KR" altLang="en-US" sz="1400" dirty="0">
                <a:ea typeface="맑은 고딕"/>
              </a:rPr>
            </a:br>
            <a:r>
              <a:rPr lang="ko-KR" altLang="en-US" sz="1400" dirty="0">
                <a:ea typeface="맑은 고딕"/>
              </a:rPr>
              <a:t>강화학습의 최종 목적이 달성되는 것이다.</a:t>
            </a:r>
          </a:p>
        </p:txBody>
      </p:sp>
    </p:spTree>
    <p:extLst>
      <p:ext uri="{BB962C8B-B14F-4D97-AF65-F5344CB8AC3E}">
        <p14:creationId xmlns:p14="http://schemas.microsoft.com/office/powerpoint/2010/main" val="2494885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EDE2434F-A1AF-C944-B8C1-54F7236E3D4B}"/>
              </a:ext>
            </a:extLst>
          </p:cNvPr>
          <p:cNvSpPr txBox="1">
            <a:spLocks/>
          </p:cNvSpPr>
          <p:nvPr/>
        </p:nvSpPr>
        <p:spPr>
          <a:xfrm>
            <a:off x="3630812" y="300532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b="1">
                <a:latin typeface="Malgun Gothic"/>
                <a:ea typeface="Malgun Gothic"/>
              </a:rPr>
              <a:t>Temporal Difference</a:t>
            </a:r>
          </a:p>
        </p:txBody>
      </p:sp>
      <p:sp>
        <p:nvSpPr>
          <p:cNvPr id="29" name="텍스트 상자 32">
            <a:extLst>
              <a:ext uri="{FF2B5EF4-FFF2-40B4-BE49-F238E27FC236}">
                <a16:creationId xmlns:a16="http://schemas.microsoft.com/office/drawing/2014/main" id="{69E53DBD-C2E8-80C6-86A3-F76A284A4A4D}"/>
              </a:ext>
            </a:extLst>
          </p:cNvPr>
          <p:cNvSpPr txBox="1">
            <a:spLocks/>
          </p:cNvSpPr>
          <p:nvPr/>
        </p:nvSpPr>
        <p:spPr>
          <a:xfrm>
            <a:off x="3912602" y="1228408"/>
            <a:ext cx="6384601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이전에 </a:t>
            </a:r>
            <a:r>
              <a:rPr lang="ko-KR" altLang="en-US" sz="1400" err="1">
                <a:ea typeface="맑은 고딕"/>
              </a:rPr>
              <a:t>Bellman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Equation을</a:t>
            </a:r>
            <a:r>
              <a:rPr lang="ko-KR" altLang="en-US" sz="1400">
                <a:ea typeface="맑은 고딕"/>
              </a:rPr>
              <a:t> 이용하여 다음과 같이 </a:t>
            </a:r>
            <a:r>
              <a:rPr lang="ko-KR" altLang="en-US" sz="1400" err="1">
                <a:ea typeface="맑은 고딕"/>
              </a:rPr>
              <a:t>Q를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Next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Q로</a:t>
            </a:r>
            <a:r>
              <a:rPr lang="ko-KR" altLang="en-US" sz="1400">
                <a:ea typeface="맑은 고딕"/>
              </a:rPr>
              <a:t> 표현했었다.</a:t>
            </a:r>
          </a:p>
        </p:txBody>
      </p:sp>
      <p:pic>
        <p:nvPicPr>
          <p:cNvPr id="31" name="그림 30" descr="텍스트, 폰트, 화이트, 친필이(가) 표시된 사진&#10;&#10;자동 생성된 설명">
            <a:extLst>
              <a:ext uri="{FF2B5EF4-FFF2-40B4-BE49-F238E27FC236}">
                <a16:creationId xmlns:a16="http://schemas.microsoft.com/office/drawing/2014/main" id="{6E836F79-052F-67F4-D769-0336407B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948" y="1532956"/>
            <a:ext cx="6824298" cy="609758"/>
          </a:xfrm>
          <a:prstGeom prst="rect">
            <a:avLst/>
          </a:prstGeom>
        </p:spPr>
      </p:pic>
      <p:pic>
        <p:nvPicPr>
          <p:cNvPr id="33" name="그림 32" descr="폰트, 텍스트, 친필, 화이트이(가) 표시된 사진&#10;&#10;자동 생성된 설명">
            <a:extLst>
              <a:ext uri="{FF2B5EF4-FFF2-40B4-BE49-F238E27FC236}">
                <a16:creationId xmlns:a16="http://schemas.microsoft.com/office/drawing/2014/main" id="{83AB2FC4-2D50-4688-4638-243DAC0F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788" y="3193599"/>
            <a:ext cx="5238135" cy="1183640"/>
          </a:xfrm>
          <a:prstGeom prst="rect">
            <a:avLst/>
          </a:prstGeom>
        </p:spPr>
      </p:pic>
      <p:sp>
        <p:nvSpPr>
          <p:cNvPr id="34" name="텍스트 상자 32">
            <a:extLst>
              <a:ext uri="{FF2B5EF4-FFF2-40B4-BE49-F238E27FC236}">
                <a16:creationId xmlns:a16="http://schemas.microsoft.com/office/drawing/2014/main" id="{60D52E59-C2FB-CF54-57AF-B1EBCBC81785}"/>
              </a:ext>
            </a:extLst>
          </p:cNvPr>
          <p:cNvSpPr txBox="1">
            <a:spLocks/>
          </p:cNvSpPr>
          <p:nvPr/>
        </p:nvSpPr>
        <p:spPr>
          <a:xfrm>
            <a:off x="4299747" y="4866344"/>
            <a:ext cx="5813101" cy="13862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위의 공식을 해석해보면, 특정한 </a:t>
            </a:r>
            <a:r>
              <a:rPr lang="ko-KR" altLang="en-US" sz="1400" err="1">
                <a:ea typeface="맑은 고딕"/>
              </a:rPr>
              <a:t>Q값을</a:t>
            </a:r>
            <a:r>
              <a:rPr lang="ko-KR" altLang="en-US" sz="1400">
                <a:ea typeface="맑은 고딕"/>
              </a:rPr>
              <a:t> </a:t>
            </a:r>
            <a:r>
              <a:rPr lang="ko-KR" altLang="en-US" sz="1400" err="1">
                <a:ea typeface="맑은 고딕"/>
              </a:rPr>
              <a:t>N번</a:t>
            </a:r>
            <a:r>
              <a:rPr lang="ko-KR" altLang="en-US" sz="1400">
                <a:ea typeface="맑은 고딕"/>
              </a:rPr>
              <a:t> 구해서 모두 더하고, </a:t>
            </a:r>
            <a:endParaRPr lang="ko-KR"/>
          </a:p>
          <a:p>
            <a:r>
              <a:rPr lang="ko-KR" altLang="en-US" sz="1400">
                <a:ea typeface="맑은 고딕"/>
              </a:rPr>
              <a:t>그것을 </a:t>
            </a:r>
            <a:r>
              <a:rPr lang="ko-KR" altLang="en-US" sz="1400" err="1">
                <a:ea typeface="맑은 고딕"/>
              </a:rPr>
              <a:t>N으로</a:t>
            </a:r>
            <a:r>
              <a:rPr lang="ko-KR" altLang="en-US" sz="1400">
                <a:ea typeface="맑은 고딕"/>
              </a:rPr>
              <a:t> 나누면 실제 </a:t>
            </a:r>
            <a:r>
              <a:rPr lang="ko-KR" altLang="en-US" sz="1400" err="1">
                <a:ea typeface="맑은 고딕"/>
              </a:rPr>
              <a:t>기댓값과</a:t>
            </a:r>
            <a:r>
              <a:rPr lang="ko-KR" altLang="en-US" sz="1400">
                <a:ea typeface="맑은 고딕"/>
              </a:rPr>
              <a:t> 거의 동일하다는 뜻이다.</a:t>
            </a:r>
            <a:endParaRPr lang="ko-KR"/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특정한 확률분포를 따르는 </a:t>
            </a:r>
            <a:r>
              <a:rPr lang="ko-KR" altLang="en-US" sz="1400" err="1">
                <a:ea typeface="맑은 고딕"/>
              </a:rPr>
              <a:t>Random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Action을</a:t>
            </a:r>
            <a:r>
              <a:rPr lang="ko-KR" altLang="en-US" sz="1400">
                <a:ea typeface="맑은 고딕"/>
              </a:rPr>
              <a:t> 충분히 많이 수행하고, 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 sz="1400">
                <a:ea typeface="맑은 고딕"/>
              </a:rPr>
              <a:t>그것을 평균내면 </a:t>
            </a:r>
            <a:r>
              <a:rPr lang="ko-KR" altLang="en-US" sz="1400" err="1">
                <a:ea typeface="맑은 고딕"/>
              </a:rPr>
              <a:t>기댓값과</a:t>
            </a:r>
            <a:r>
              <a:rPr lang="ko-KR" altLang="en-US" sz="1400">
                <a:ea typeface="맑은 고딕"/>
              </a:rPr>
              <a:t> 동일하다는 큰 수의 법칙에 기인하는 가정이라고 할 수 있다.</a:t>
            </a:r>
            <a:endParaRPr lang="ko-KR">
              <a:ea typeface="맑은 고딕"/>
            </a:endParaRPr>
          </a:p>
        </p:txBody>
      </p:sp>
      <p:sp>
        <p:nvSpPr>
          <p:cNvPr id="35" name="텍스트 상자 32">
            <a:extLst>
              <a:ext uri="{FF2B5EF4-FFF2-40B4-BE49-F238E27FC236}">
                <a16:creationId xmlns:a16="http://schemas.microsoft.com/office/drawing/2014/main" id="{129F176C-37EC-4E9A-63A3-FBE69877D3D0}"/>
              </a:ext>
            </a:extLst>
          </p:cNvPr>
          <p:cNvSpPr txBox="1">
            <a:spLocks/>
          </p:cNvSpPr>
          <p:nvPr/>
        </p:nvSpPr>
        <p:spPr>
          <a:xfrm>
            <a:off x="4010925" y="2223924"/>
            <a:ext cx="6384601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ea typeface="맑은 고딕"/>
              </a:rPr>
              <a:t>Temporal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Difference는</a:t>
            </a:r>
            <a:r>
              <a:rPr lang="ko-KR" altLang="en-US" sz="1400">
                <a:ea typeface="맑은 고딕"/>
              </a:rPr>
              <a:t> 위 공식을 이용하여 1-Time </a:t>
            </a:r>
            <a:r>
              <a:rPr lang="ko-KR" altLang="en-US" sz="1400" err="1">
                <a:ea typeface="맑은 고딕"/>
              </a:rPr>
              <a:t>Step마다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Q값을</a:t>
            </a:r>
            <a:r>
              <a:rPr lang="ko-KR" altLang="en-US" sz="1400">
                <a:ea typeface="맑은 고딕"/>
              </a:rPr>
              <a:t> 구하고, 이를 업데이트 하는 방식을 사용하며, 아래와 같은 공식으로 표현될 수 있다.</a:t>
            </a:r>
            <a:endParaRPr lang="ko-KR">
              <a:ea typeface="맑은 고딕" panose="020B0503020000020004" pitchFamily="34" charset="-127"/>
            </a:endParaRPr>
          </a:p>
        </p:txBody>
      </p:sp>
      <p:sp>
        <p:nvSpPr>
          <p:cNvPr id="38" name="AutoShape 2">
            <a:extLst>
              <a:ext uri="{FF2B5EF4-FFF2-40B4-BE49-F238E27FC236}">
                <a16:creationId xmlns:a16="http://schemas.microsoft.com/office/drawing/2014/main" id="{0729A1D7-7D7F-8198-0401-ADCDDF27DF9C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40" name="AutoShape 12">
            <a:extLst>
              <a:ext uri="{FF2B5EF4-FFF2-40B4-BE49-F238E27FC236}">
                <a16:creationId xmlns:a16="http://schemas.microsoft.com/office/drawing/2014/main" id="{2E7C4877-F636-2CC0-24D7-DA591694161D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4849B8-054B-3C4E-18CC-4072D59AE5A9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</p:spTree>
    <p:extLst>
      <p:ext uri="{BB962C8B-B14F-4D97-AF65-F5344CB8AC3E}">
        <p14:creationId xmlns:p14="http://schemas.microsoft.com/office/powerpoint/2010/main" val="260788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919237" y="0"/>
            <a:ext cx="4272763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4" name="텍스트 상자 42">
            <a:extLst>
              <a:ext uri="{FF2B5EF4-FFF2-40B4-BE49-F238E27FC236}">
                <a16:creationId xmlns:a16="http://schemas.microsoft.com/office/drawing/2014/main" id="{FF4D6A31-6939-44E4-D67C-28129003D6B8}"/>
              </a:ext>
            </a:extLst>
          </p:cNvPr>
          <p:cNvSpPr txBox="1">
            <a:spLocks/>
          </p:cNvSpPr>
          <p:nvPr/>
        </p:nvSpPr>
        <p:spPr>
          <a:xfrm>
            <a:off x="8179649" y="304201"/>
            <a:ext cx="3723640" cy="8784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700">
                <a:latin typeface="맑은 고딕"/>
                <a:ea typeface="맑은 고딕"/>
              </a:rPr>
              <a:t>1) 지도학습</a:t>
            </a:r>
            <a:endParaRPr lang="ko-KR" altLang="en-US" sz="1700">
              <a:latin typeface="맑은 고딕"/>
              <a:ea typeface="맑은 고딕"/>
            </a:endParaRPr>
          </a:p>
          <a:p>
            <a:pPr marL="0" indent="0" algn="l" hangingPunct="1"/>
            <a:endParaRPr lang="ko-KR" altLang="en-US" sz="17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43">
            <a:extLst>
              <a:ext uri="{FF2B5EF4-FFF2-40B4-BE49-F238E27FC236}">
                <a16:creationId xmlns:a16="http://schemas.microsoft.com/office/drawing/2014/main" id="{BD819FE4-56D0-B840-A574-42066FCD1AE2}"/>
              </a:ext>
            </a:extLst>
          </p:cNvPr>
          <p:cNvSpPr txBox="1">
            <a:spLocks/>
          </p:cNvSpPr>
          <p:nvPr/>
        </p:nvSpPr>
        <p:spPr>
          <a:xfrm>
            <a:off x="8223471" y="638145"/>
            <a:ext cx="3804101" cy="7399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>
              <a:buFont typeface="Wingdings"/>
              <a:buChar char=""/>
            </a:pPr>
            <a:r>
              <a:rPr lang="ko-KR" sz="1400">
                <a:latin typeface="맑은 고딕"/>
                <a:ea typeface="맑은 고딕"/>
              </a:rPr>
              <a:t>데이터에 레이블 또는 타겟이 포함</a:t>
            </a:r>
            <a:r>
              <a:rPr lang="ko-KR" altLang="en-US" sz="1400">
                <a:latin typeface="맑은 고딕"/>
                <a:ea typeface="맑은 고딕"/>
              </a:rPr>
              <a:t> 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lnSpc>
                <a:spcPct val="100000"/>
              </a:lnSpc>
              <a:buFont typeface="Wingdings"/>
              <a:buChar char=""/>
            </a:pPr>
            <a:r>
              <a:rPr lang="ko-KR" sz="1400">
                <a:latin typeface="맑은 고딕"/>
                <a:ea typeface="맑은 고딕"/>
              </a:rPr>
              <a:t>입력 데이터와 해당 레이블의 관계를 학습</a:t>
            </a:r>
            <a:endParaRPr lang="ko-KR" altLang="en-US" sz="1400">
              <a:latin typeface="맑은 고딕"/>
              <a:ea typeface="맑은 고딕"/>
            </a:endParaRPr>
          </a:p>
          <a:p>
            <a:pPr marL="254000" indent="-254000" algn="l" hangingPunct="1">
              <a:lnSpc>
                <a:spcPct val="100000"/>
              </a:lnSpc>
              <a:buFont typeface="Wingdings"/>
              <a:buChar char=""/>
            </a:pPr>
            <a:r>
              <a:rPr lang="ko-KR" sz="1400">
                <a:latin typeface="맑은 고딕"/>
                <a:ea typeface="맑은 고딕"/>
              </a:rPr>
              <a:t>새로운 입력에 대한 출력을 예측</a:t>
            </a:r>
            <a:endParaRPr lang="ko-KR" altLang="en-US" sz="1400">
              <a:latin typeface="맑은 고딕"/>
              <a:ea typeface="맑은 고딕"/>
            </a:endParaRPr>
          </a:p>
        </p:txBody>
      </p:sp>
      <p:sp>
        <p:nvSpPr>
          <p:cNvPr id="18" name="텍스트 상자 44">
            <a:extLst>
              <a:ext uri="{FF2B5EF4-FFF2-40B4-BE49-F238E27FC236}">
                <a16:creationId xmlns:a16="http://schemas.microsoft.com/office/drawing/2014/main" id="{C62C00ED-B94F-CBB7-E2D5-DBA1EFD3BA24}"/>
              </a:ext>
            </a:extLst>
          </p:cNvPr>
          <p:cNvSpPr txBox="1">
            <a:spLocks/>
          </p:cNvSpPr>
          <p:nvPr/>
        </p:nvSpPr>
        <p:spPr>
          <a:xfrm>
            <a:off x="8182360" y="1648897"/>
            <a:ext cx="3723640" cy="8784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700">
                <a:latin typeface="맑은 고딕" charset="0"/>
                <a:ea typeface="맑은 고딕" charset="0"/>
              </a:rPr>
              <a:t>2) 비지도학습</a:t>
            </a:r>
            <a:endParaRPr lang="ko-KR" altLang="en-US" sz="17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7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45">
            <a:extLst>
              <a:ext uri="{FF2B5EF4-FFF2-40B4-BE49-F238E27FC236}">
                <a16:creationId xmlns:a16="http://schemas.microsoft.com/office/drawing/2014/main" id="{2D01E475-3B24-2BFA-AF98-BE23FF0E95D1}"/>
              </a:ext>
            </a:extLst>
          </p:cNvPr>
          <p:cNvSpPr txBox="1">
            <a:spLocks/>
          </p:cNvSpPr>
          <p:nvPr/>
        </p:nvSpPr>
        <p:spPr>
          <a:xfrm>
            <a:off x="8176215" y="1978604"/>
            <a:ext cx="3896278" cy="7399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400">
                <a:latin typeface="맑은 고딕" charset="0"/>
                <a:ea typeface="맑은 고딕" charset="0"/>
              </a:rPr>
              <a:t>데이터에 레이블이 없음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400">
                <a:latin typeface="맑은 고딕" charset="0"/>
                <a:ea typeface="맑은 고딕" charset="0"/>
              </a:rPr>
              <a:t>데이터의 내부 구조나 패턴을 학습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400">
                <a:latin typeface="맑은 고딕" charset="0"/>
                <a:ea typeface="맑은 고딕" charset="0"/>
              </a:rPr>
              <a:t>이로부터 유용한 정보를 추출하거나 그룹화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46">
            <a:extLst>
              <a:ext uri="{FF2B5EF4-FFF2-40B4-BE49-F238E27FC236}">
                <a16:creationId xmlns:a16="http://schemas.microsoft.com/office/drawing/2014/main" id="{9E82BE6F-B3AB-DB77-4697-494E1CC996BE}"/>
              </a:ext>
            </a:extLst>
          </p:cNvPr>
          <p:cNvSpPr txBox="1">
            <a:spLocks/>
          </p:cNvSpPr>
          <p:nvPr/>
        </p:nvSpPr>
        <p:spPr>
          <a:xfrm>
            <a:off x="8208211" y="3019675"/>
            <a:ext cx="3723640" cy="8784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700">
                <a:latin typeface="맑은 고딕" charset="0"/>
                <a:ea typeface="맑은 고딕" charset="0"/>
              </a:rPr>
              <a:t>3) 강화학습</a:t>
            </a:r>
            <a:endParaRPr lang="ko-KR" altLang="en-US" sz="17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7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7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47">
            <a:extLst>
              <a:ext uri="{FF2B5EF4-FFF2-40B4-BE49-F238E27FC236}">
                <a16:creationId xmlns:a16="http://schemas.microsoft.com/office/drawing/2014/main" id="{9FF030AE-4B23-038E-8637-2FC1BF2C5C8F}"/>
              </a:ext>
            </a:extLst>
          </p:cNvPr>
          <p:cNvSpPr txBox="1">
            <a:spLocks/>
          </p:cNvSpPr>
          <p:nvPr/>
        </p:nvSpPr>
        <p:spPr>
          <a:xfrm>
            <a:off x="8202067" y="3336890"/>
            <a:ext cx="3965094" cy="9553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>
              <a:buFont typeface="Wingdings"/>
              <a:buChar char=""/>
            </a:pPr>
            <a:r>
              <a:rPr lang="ko-KR" sz="1400" err="1">
                <a:latin typeface="맑은 고딕"/>
                <a:ea typeface="맑은 고딕"/>
              </a:rPr>
              <a:t>Agent가</a:t>
            </a:r>
            <a:r>
              <a:rPr lang="ko-KR" sz="1400">
                <a:latin typeface="맑은 고딕"/>
                <a:ea typeface="맑은 고딕"/>
              </a:rPr>
              <a:t> </a:t>
            </a:r>
            <a:r>
              <a:rPr lang="ko-KR" sz="1400" err="1">
                <a:latin typeface="맑은 고딕"/>
                <a:ea typeface="맑은 고딕"/>
              </a:rPr>
              <a:t>Environment</a:t>
            </a:r>
            <a:r>
              <a:rPr lang="en-US" altLang="ko-KR" sz="1400">
                <a:latin typeface="맑은 고딕"/>
                <a:ea typeface="맑은 고딕"/>
              </a:rPr>
              <a:t>(</a:t>
            </a:r>
            <a:r>
              <a:rPr lang="ko-KR" altLang="en-US" sz="1400">
                <a:latin typeface="맑은 고딕"/>
                <a:ea typeface="맑은 고딕"/>
              </a:rPr>
              <a:t>환경</a:t>
            </a:r>
            <a:r>
              <a:rPr lang="en-US" altLang="ko-KR" sz="1400">
                <a:latin typeface="맑은 고딕"/>
                <a:ea typeface="맑은 고딕"/>
              </a:rPr>
              <a:t>)과</a:t>
            </a:r>
            <a:r>
              <a:rPr lang="ko-KR" altLang="en-US" sz="1400">
                <a:latin typeface="맑은 고딕"/>
                <a:ea typeface="맑은 고딕"/>
              </a:rPr>
              <a:t> </a:t>
            </a:r>
            <a:r>
              <a:rPr lang="ko-KR" sz="1400">
                <a:latin typeface="맑은 고딕"/>
                <a:ea typeface="맑은 고딕"/>
              </a:rPr>
              <a:t>상호작용</a:t>
            </a:r>
            <a:endParaRPr lang="ko-KR" altLang="en-US" sz="1400">
              <a:latin typeface="맑은 고딕"/>
              <a:ea typeface="맑은 고딕"/>
            </a:endParaRPr>
          </a:p>
          <a:p>
            <a:pPr marL="254000" indent="-254000">
              <a:buFont typeface="Wingdings"/>
              <a:buChar char=""/>
            </a:pPr>
            <a:r>
              <a:rPr lang="ko-KR" sz="1400">
                <a:latin typeface="맑은 고딕"/>
                <a:ea typeface="맑은 고딕"/>
              </a:rPr>
              <a:t>환경으로부터 피드백을 받아 </a:t>
            </a:r>
            <a:r>
              <a:rPr lang="ko-KR" altLang="en-US" sz="1400">
                <a:latin typeface="맑은 고딕"/>
                <a:ea typeface="맑은 고딕"/>
              </a:rPr>
              <a:t>보상을 얻음</a:t>
            </a:r>
            <a:endParaRPr lang="ko-KR" sz="1400">
              <a:latin typeface="맑은 고딕"/>
              <a:ea typeface="맑은 고딕"/>
            </a:endParaRPr>
          </a:p>
          <a:p>
            <a:pPr marL="254000" indent="-254000">
              <a:buFont typeface="Wingdings"/>
              <a:buChar char=""/>
            </a:pPr>
            <a:r>
              <a:rPr lang="ko-KR" sz="1400">
                <a:latin typeface="맑은 고딕"/>
                <a:ea typeface="맑은 고딕"/>
              </a:rPr>
              <a:t>지속적인 </a:t>
            </a:r>
            <a:r>
              <a:rPr lang="ko-KR" altLang="en-US" sz="1400">
                <a:latin typeface="맑은 고딕"/>
                <a:ea typeface="맑은 고딕"/>
              </a:rPr>
              <a:t>시행착오를</a:t>
            </a:r>
            <a:r>
              <a:rPr lang="ko-KR" sz="1400">
                <a:latin typeface="맑은 고딕"/>
                <a:ea typeface="맑은 고딕"/>
              </a:rPr>
              <a:t> 통해 </a:t>
            </a:r>
            <a:r>
              <a:rPr lang="ko-KR" altLang="en-US" sz="1400">
                <a:latin typeface="맑은 고딕"/>
                <a:ea typeface="맑은 고딕"/>
              </a:rPr>
              <a:t>보상을 극대화 </a:t>
            </a:r>
            <a:br>
              <a:rPr lang="ko-KR" altLang="en-US" sz="1400">
                <a:latin typeface="맑은 고딕"/>
                <a:ea typeface="맑은 고딕"/>
              </a:rPr>
            </a:br>
            <a:r>
              <a:rPr lang="ko-KR" altLang="en-US" sz="1400">
                <a:latin typeface="맑은 고딕"/>
                <a:ea typeface="맑은 고딕"/>
              </a:rPr>
              <a:t>하는 방법을 학습</a:t>
            </a:r>
            <a:endParaRPr lang="ko-KR" sz="1400">
              <a:latin typeface="맑은 고딕"/>
              <a:ea typeface="맑은 고딕"/>
            </a:endParaRPr>
          </a:p>
        </p:txBody>
      </p:sp>
      <p:pic>
        <p:nvPicPr>
          <p:cNvPr id="66" name="그림 6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8D73186-9683-282F-203A-3CFC486E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8" y="1552575"/>
            <a:ext cx="6267450" cy="3752850"/>
          </a:xfrm>
          <a:prstGeom prst="rect">
            <a:avLst/>
          </a:prstGeom>
        </p:spPr>
      </p:pic>
      <p:sp>
        <p:nvSpPr>
          <p:cNvPr id="67" name="텍스트 상자 47">
            <a:extLst>
              <a:ext uri="{FF2B5EF4-FFF2-40B4-BE49-F238E27FC236}">
                <a16:creationId xmlns:a16="http://schemas.microsoft.com/office/drawing/2014/main" id="{5B1BFB93-8404-3619-B514-C6801ACD609F}"/>
              </a:ext>
            </a:extLst>
          </p:cNvPr>
          <p:cNvSpPr txBox="1">
            <a:spLocks/>
          </p:cNvSpPr>
          <p:nvPr/>
        </p:nvSpPr>
        <p:spPr>
          <a:xfrm>
            <a:off x="8083898" y="5209652"/>
            <a:ext cx="3965094" cy="117083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sz="1400">
                <a:latin typeface="맑은 고딕"/>
                <a:ea typeface="맑은 고딕"/>
              </a:rPr>
              <a:t>기존의 신경망 기반의 인공지능과는 </a:t>
            </a:r>
            <a:r>
              <a:rPr lang="ko-KR" altLang="en-US" sz="1400">
                <a:latin typeface="맑은 고딕"/>
                <a:ea typeface="맑은 고딕"/>
              </a:rPr>
              <a:t>달리</a:t>
            </a:r>
            <a:r>
              <a:rPr lang="en-US" altLang="ko-KR" sz="1400">
                <a:latin typeface="맑은 고딕"/>
                <a:ea typeface="맑은 고딕"/>
              </a:rPr>
              <a:t>,</a:t>
            </a:r>
            <a:r>
              <a:rPr lang="ko-KR" altLang="en-US" sz="1400">
                <a:latin typeface="맑은 고딕"/>
                <a:ea typeface="맑은 고딕"/>
              </a:rPr>
              <a:t> </a:t>
            </a:r>
            <a:r>
              <a:rPr lang="ko-KR" sz="1400">
                <a:latin typeface="맑은 고딕"/>
                <a:ea typeface="맑은 고딕"/>
              </a:rPr>
              <a:t>반복을 </a:t>
            </a:r>
            <a:r>
              <a:rPr lang="ko-KR" altLang="en-US" sz="1400">
                <a:latin typeface="맑은 고딕"/>
                <a:ea typeface="맑은 고딕"/>
              </a:rPr>
              <a:t>통한 보상의 극대화라는</a:t>
            </a:r>
            <a:r>
              <a:rPr lang="ko-KR" sz="1400">
                <a:latin typeface="맑은 고딕"/>
                <a:ea typeface="맑은 고딕"/>
              </a:rPr>
              <a:t> 방법으로 학습 시도</a:t>
            </a:r>
            <a:endParaRPr lang="ko-KR" altLang="en-US" sz="1400">
              <a:latin typeface="맑은 고딕"/>
              <a:ea typeface="맑은 고딕"/>
            </a:endParaRPr>
          </a:p>
          <a:p>
            <a:endParaRPr lang="ko-KR" altLang="en-US" sz="1400">
              <a:latin typeface="맑은 고딕"/>
              <a:ea typeface="맑은 고딕"/>
            </a:endParaRPr>
          </a:p>
          <a:p>
            <a:r>
              <a:rPr lang="ko-KR" altLang="en-US" sz="1400">
                <a:latin typeface="맑은 고딕"/>
                <a:ea typeface="맑은 고딕"/>
              </a:rPr>
              <a:t>따라서 새로운 배경지식과 개념에 대해 학습할 필요가 있음</a:t>
            </a:r>
            <a:endParaRPr lang="en-US" altLang="ko-KR" sz="1400">
              <a:latin typeface="맑은 고딕"/>
              <a:ea typeface="맑은 고딕"/>
            </a:endParaRPr>
          </a:p>
        </p:txBody>
      </p:sp>
      <p:sp>
        <p:nvSpPr>
          <p:cNvPr id="68" name="AutoShape 13">
            <a:extLst>
              <a:ext uri="{FF2B5EF4-FFF2-40B4-BE49-F238E27FC236}">
                <a16:creationId xmlns:a16="http://schemas.microsoft.com/office/drawing/2014/main" id="{7C2FC387-BECB-6DFC-0D6E-3E448AF48DB1}"/>
              </a:ext>
            </a:extLst>
          </p:cNvPr>
          <p:cNvSpPr/>
          <p:nvPr/>
        </p:nvSpPr>
        <p:spPr>
          <a:xfrm>
            <a:off x="8319062" y="4677244"/>
            <a:ext cx="3424597" cy="12491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8827A6-3CFE-E3E2-F14A-35660791181A}"/>
              </a:ext>
            </a:extLst>
          </p:cNvPr>
          <p:cNvSpPr txBox="1"/>
          <p:nvPr/>
        </p:nvSpPr>
        <p:spPr>
          <a:xfrm>
            <a:off x="0" y="6580909"/>
            <a:ext cx="32004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>
                <a:ea typeface="맑은 고딕"/>
              </a:rPr>
              <a:t>https://v.daum.net/v/5a710121ed94d2000165fb01</a:t>
            </a:r>
          </a:p>
        </p:txBody>
      </p:sp>
    </p:spTree>
    <p:extLst>
      <p:ext uri="{BB962C8B-B14F-4D97-AF65-F5344CB8AC3E}">
        <p14:creationId xmlns:p14="http://schemas.microsoft.com/office/powerpoint/2010/main" val="3275255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34" name="텍스트 상자 32">
            <a:extLst>
              <a:ext uri="{FF2B5EF4-FFF2-40B4-BE49-F238E27FC236}">
                <a16:creationId xmlns:a16="http://schemas.microsoft.com/office/drawing/2014/main" id="{60D52E59-C2FB-CF54-57AF-B1EBCBC81785}"/>
              </a:ext>
            </a:extLst>
          </p:cNvPr>
          <p:cNvSpPr txBox="1">
            <a:spLocks/>
          </p:cNvSpPr>
          <p:nvPr/>
        </p:nvSpPr>
        <p:spPr>
          <a:xfrm>
            <a:off x="4275167" y="2082586"/>
            <a:ext cx="6218681" cy="7399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이제, N-1번까지의 </a:t>
            </a:r>
            <a:r>
              <a:rPr lang="ko-KR" altLang="en-US" sz="1400" err="1">
                <a:ea typeface="맑은 고딕"/>
              </a:rPr>
              <a:t>Sum과</a:t>
            </a:r>
            <a:r>
              <a:rPr lang="ko-KR" altLang="en-US" sz="1400">
                <a:ea typeface="맑은 고딕"/>
              </a:rPr>
              <a:t> </a:t>
            </a:r>
            <a:r>
              <a:rPr lang="ko-KR" altLang="en-US" sz="1400" err="1">
                <a:ea typeface="맑은 고딕"/>
              </a:rPr>
              <a:t>N번째의</a:t>
            </a:r>
            <a:r>
              <a:rPr lang="ko-KR" altLang="en-US" sz="1400">
                <a:ea typeface="맑은 고딕"/>
              </a:rPr>
              <a:t> 값을 분리한다.</a:t>
            </a:r>
          </a:p>
          <a:p>
            <a:endParaRPr lang="ko-KR" altLang="en-US" sz="1400">
              <a:ea typeface="맑은 고딕"/>
            </a:endParaRPr>
          </a:p>
          <a:p>
            <a:endParaRPr lang="ko-KR" altLang="en-US" sz="1400">
              <a:ea typeface="맑은 고딕"/>
            </a:endParaRPr>
          </a:p>
        </p:txBody>
      </p:sp>
      <p:sp>
        <p:nvSpPr>
          <p:cNvPr id="5" name="텍스트 상자 32">
            <a:extLst>
              <a:ext uri="{FF2B5EF4-FFF2-40B4-BE49-F238E27FC236}">
                <a16:creationId xmlns:a16="http://schemas.microsoft.com/office/drawing/2014/main" id="{04F3720D-0F69-9EFF-B1A1-07789F03C5EC}"/>
              </a:ext>
            </a:extLst>
          </p:cNvPr>
          <p:cNvSpPr txBox="1">
            <a:spLocks/>
          </p:cNvSpPr>
          <p:nvPr/>
        </p:nvSpPr>
        <p:spPr>
          <a:xfrm>
            <a:off x="4238295" y="4128923"/>
            <a:ext cx="6218681" cy="184794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ea typeface="맑은 고딕"/>
              </a:rPr>
              <a:t>밑줄 친 </a:t>
            </a:r>
            <a:r>
              <a:rPr lang="ko-KR" altLang="en-US" sz="1400" dirty="0" err="1">
                <a:ea typeface="맑은 고딕"/>
              </a:rPr>
              <a:t>Q는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i</a:t>
            </a:r>
            <a:r>
              <a:rPr lang="ko-KR" altLang="en-US" sz="1400" dirty="0">
                <a:ea typeface="맑은 고딕"/>
              </a:rPr>
              <a:t> = 1부터 N-1까지의 </a:t>
            </a:r>
            <a:r>
              <a:rPr lang="ko-KR" altLang="en-US" sz="1400" dirty="0" err="1">
                <a:ea typeface="맑은 고딕"/>
              </a:rPr>
              <a:t>Q값의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Sum을</a:t>
            </a:r>
            <a:r>
              <a:rPr lang="ko-KR" altLang="en-US" sz="1400" dirty="0">
                <a:ea typeface="맑은 고딕"/>
              </a:rPr>
              <a:t> 의미한다. </a:t>
            </a:r>
          </a:p>
          <a:p>
            <a:r>
              <a:rPr lang="ko-KR" altLang="en-US" sz="1400" dirty="0">
                <a:ea typeface="맑은 고딕"/>
              </a:rPr>
              <a:t>여기에 </a:t>
            </a:r>
            <a:r>
              <a:rPr lang="ko-KR" altLang="en-US" sz="1400" dirty="0" err="1">
                <a:ea typeface="맑은 고딕"/>
              </a:rPr>
              <a:t>N번째</a:t>
            </a:r>
            <a:r>
              <a:rPr lang="ko-KR" altLang="en-US" sz="1400" dirty="0">
                <a:ea typeface="맑은 고딕"/>
              </a:rPr>
              <a:t> </a:t>
            </a:r>
            <a:r>
              <a:rPr lang="ko-KR" altLang="en-US" sz="1400" dirty="0" err="1">
                <a:ea typeface="맑은 고딕"/>
              </a:rPr>
              <a:t>Q값을</a:t>
            </a:r>
            <a:r>
              <a:rPr lang="ko-KR" altLang="en-US" sz="1400" dirty="0">
                <a:ea typeface="맑은 고딕"/>
              </a:rPr>
              <a:t> 더하는 것이므로, 사실상 위의 공식과 동일하다.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그런데, 여기서 </a:t>
            </a:r>
            <a:r>
              <a:rPr lang="ko-KR" altLang="en-US" sz="1400" dirty="0" err="1">
                <a:ea typeface="맑은 고딕"/>
              </a:rPr>
              <a:t>N이</a:t>
            </a:r>
            <a:r>
              <a:rPr lang="ko-KR" altLang="en-US" sz="1400" dirty="0">
                <a:ea typeface="맑은 고딕"/>
              </a:rPr>
              <a:t> 의미하는 바는 </a:t>
            </a:r>
            <a:r>
              <a:rPr lang="ko-KR" altLang="en-US" sz="1400" dirty="0" err="1">
                <a:ea typeface="맑은 고딕"/>
              </a:rPr>
              <a:t>Q값을</a:t>
            </a:r>
            <a:r>
              <a:rPr lang="ko-KR" altLang="en-US" sz="1400" dirty="0">
                <a:ea typeface="맑은 고딕"/>
              </a:rPr>
              <a:t> 몇 번이나 구할 것인지이다.</a:t>
            </a:r>
          </a:p>
          <a:p>
            <a:r>
              <a:rPr lang="ko-KR" altLang="en-US" sz="1400" dirty="0">
                <a:ea typeface="맑은 고딕"/>
              </a:rPr>
              <a:t>실제로 시뮬레이션을 할 때는, </a:t>
            </a:r>
            <a:r>
              <a:rPr lang="ko-KR" altLang="en-US" sz="1400" dirty="0" err="1">
                <a:ea typeface="맑은 고딕"/>
              </a:rPr>
              <a:t>N값을</a:t>
            </a:r>
            <a:r>
              <a:rPr lang="ko-KR" altLang="en-US" sz="1400" dirty="0">
                <a:ea typeface="맑은 고딕"/>
              </a:rPr>
              <a:t> 크게 하는 것이 현실적으로 쉽지 않다.</a:t>
            </a:r>
          </a:p>
          <a:p>
            <a:r>
              <a:rPr lang="ko-KR" altLang="en-US" sz="1400" dirty="0">
                <a:ea typeface="맑은 고딕"/>
              </a:rPr>
              <a:t>따라서 1/</a:t>
            </a:r>
            <a:r>
              <a:rPr lang="ko-KR" altLang="en-US" sz="1400" dirty="0" err="1">
                <a:ea typeface="맑은 고딕"/>
              </a:rPr>
              <a:t>N</a:t>
            </a:r>
            <a:r>
              <a:rPr lang="ko-KR" altLang="en-US" sz="1400" dirty="0">
                <a:ea typeface="맑은 고딕"/>
              </a:rPr>
              <a:t> = </a:t>
            </a:r>
            <a:r>
              <a:rPr lang="ko-KR" sz="1500" dirty="0">
                <a:latin typeface="Malgun Gothic"/>
                <a:ea typeface="Malgun Gothic"/>
              </a:rPr>
              <a:t>α</a:t>
            </a:r>
            <a:r>
              <a:rPr lang="ko-KR" altLang="en-US" sz="1400" dirty="0" err="1">
                <a:ea typeface="맑은 고딕"/>
              </a:rPr>
              <a:t>라고</a:t>
            </a:r>
            <a:r>
              <a:rPr lang="ko-KR" altLang="en-US" sz="1400" dirty="0">
                <a:ea typeface="맑은 고딕"/>
              </a:rPr>
              <a:t> 설정하고, 적당한 숫자를 </a:t>
            </a:r>
            <a:r>
              <a:rPr lang="ko-KR" altLang="en-US" sz="1400" dirty="0" err="1">
                <a:ea typeface="맑은 고딕"/>
              </a:rPr>
              <a:t>sampling</a:t>
            </a:r>
            <a:r>
              <a:rPr lang="ko-KR" altLang="en-US" sz="1400" dirty="0">
                <a:ea typeface="맑은 고딕"/>
              </a:rPr>
              <a:t> 한다고 하자.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이제 위의 공식에서 1/</a:t>
            </a:r>
            <a:r>
              <a:rPr lang="ko-KR" altLang="en-US" sz="1400" dirty="0" err="1">
                <a:ea typeface="맑은 고딕"/>
              </a:rPr>
              <a:t>N을</a:t>
            </a:r>
            <a:r>
              <a:rPr lang="ko-KR" altLang="en-US" sz="1400" dirty="0">
                <a:ea typeface="맑은 고딕"/>
              </a:rPr>
              <a:t> 분배하고, 1/</a:t>
            </a:r>
            <a:r>
              <a:rPr lang="ko-KR" altLang="en-US" sz="1400" dirty="0" err="1">
                <a:ea typeface="맑은 고딕"/>
              </a:rPr>
              <a:t>N을</a:t>
            </a:r>
            <a:r>
              <a:rPr lang="ko-KR" altLang="en-US" sz="1400" dirty="0">
                <a:ea typeface="맑은 고딕"/>
              </a:rPr>
              <a:t> </a:t>
            </a:r>
            <a:r>
              <a:rPr lang="ko-KR" sz="1500" dirty="0">
                <a:latin typeface="Malgun Gothic"/>
                <a:ea typeface="Malgun Gothic"/>
              </a:rPr>
              <a:t>α</a:t>
            </a:r>
            <a:r>
              <a:rPr lang="ko-KR" altLang="en-US" sz="1400" dirty="0">
                <a:ea typeface="맑은 고딕"/>
              </a:rPr>
              <a:t>로 바꿔 식을 변형한다.</a:t>
            </a:r>
            <a:endParaRPr lang="ko-KR" dirty="0"/>
          </a:p>
        </p:txBody>
      </p:sp>
      <p:pic>
        <p:nvPicPr>
          <p:cNvPr id="7" name="그림 6" descr="폰트, 텍스트, 친필, 화이트이(가) 표시된 사진&#10;&#10;자동 생성된 설명">
            <a:extLst>
              <a:ext uri="{FF2B5EF4-FFF2-40B4-BE49-F238E27FC236}">
                <a16:creationId xmlns:a16="http://schemas.microsoft.com/office/drawing/2014/main" id="{4B8361F5-7EEC-BEE1-8BC1-1E1420FB1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51" y="911671"/>
            <a:ext cx="5858796" cy="1150916"/>
          </a:xfrm>
          <a:prstGeom prst="rect">
            <a:avLst/>
          </a:prstGeom>
        </p:spPr>
      </p:pic>
      <p:pic>
        <p:nvPicPr>
          <p:cNvPr id="9" name="그림 8" descr="폰트, 텍스트, 라인, 타이포그래피이(가) 표시된 사진&#10;&#10;자동 생성된 설명">
            <a:extLst>
              <a:ext uri="{FF2B5EF4-FFF2-40B4-BE49-F238E27FC236}">
                <a16:creationId xmlns:a16="http://schemas.microsoft.com/office/drawing/2014/main" id="{A9586878-2018-C4FD-EE7A-E2CA06DF5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998" y="3103921"/>
            <a:ext cx="7198441" cy="902109"/>
          </a:xfrm>
          <a:prstGeom prst="rect">
            <a:avLst/>
          </a:prstGeom>
        </p:spPr>
      </p:pic>
      <p:sp>
        <p:nvSpPr>
          <p:cNvPr id="4" name="AutoShape 12">
            <a:extLst>
              <a:ext uri="{FF2B5EF4-FFF2-40B4-BE49-F238E27FC236}">
                <a16:creationId xmlns:a16="http://schemas.microsoft.com/office/drawing/2014/main" id="{778CF685-BA2E-A505-8C7C-A13065DFDEAF}"/>
              </a:ext>
            </a:extLst>
          </p:cNvPr>
          <p:cNvSpPr/>
          <p:nvPr/>
        </p:nvSpPr>
        <p:spPr>
          <a:xfrm>
            <a:off x="5661608" y="3811976"/>
            <a:ext cx="877537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6FFDB1F7-02EC-55B2-AF30-11BD626C06A4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23AA635B-8F94-DA49-E561-866A990481D6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54DF02-344F-4112-C06B-9B62D70C1A15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sp>
        <p:nvSpPr>
          <p:cNvPr id="32" name="Rect 0">
            <a:extLst>
              <a:ext uri="{FF2B5EF4-FFF2-40B4-BE49-F238E27FC236}">
                <a16:creationId xmlns:a16="http://schemas.microsoft.com/office/drawing/2014/main" id="{49353C31-D3FB-359C-6DA2-E9E3D0DABBE8}"/>
              </a:ext>
            </a:extLst>
          </p:cNvPr>
          <p:cNvSpPr txBox="1">
            <a:spLocks/>
          </p:cNvSpPr>
          <p:nvPr/>
        </p:nvSpPr>
        <p:spPr>
          <a:xfrm>
            <a:off x="3630812" y="300532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b="1">
                <a:latin typeface="Malgun Gothic"/>
                <a:ea typeface="Malgun Gothic"/>
              </a:rPr>
              <a:t>Temporal Difference</a:t>
            </a:r>
          </a:p>
        </p:txBody>
      </p:sp>
    </p:spTree>
    <p:extLst>
      <p:ext uri="{BB962C8B-B14F-4D97-AF65-F5344CB8AC3E}">
        <p14:creationId xmlns:p14="http://schemas.microsoft.com/office/powerpoint/2010/main" val="3389563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F091B7B-D634-BFD1-17C6-8AF0F0ED7265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8AA36AA8-AD1C-5A20-B90A-84596BF3F2F4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C228-9EA2-70D2-2DCE-FDA6FF43DBCE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300F729A-92F4-45C3-2E0B-72B8E45BAB3D}"/>
              </a:ext>
            </a:extLst>
          </p:cNvPr>
          <p:cNvSpPr txBox="1">
            <a:spLocks/>
          </p:cNvSpPr>
          <p:nvPr/>
        </p:nvSpPr>
        <p:spPr>
          <a:xfrm>
            <a:off x="3630812" y="300532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b="1">
                <a:latin typeface="Malgun Gothic"/>
                <a:ea typeface="Malgun Gothic"/>
              </a:rPr>
              <a:t>Temporal Difference</a:t>
            </a:r>
          </a:p>
        </p:txBody>
      </p:sp>
      <p:pic>
        <p:nvPicPr>
          <p:cNvPr id="19" name="그림 18" descr="폰트, 텍스트, 타이포그래피이(가) 표시된 사진&#10;&#10;자동 생성된 설명">
            <a:extLst>
              <a:ext uri="{FF2B5EF4-FFF2-40B4-BE49-F238E27FC236}">
                <a16:creationId xmlns:a16="http://schemas.microsoft.com/office/drawing/2014/main" id="{3523382D-568D-FF09-30B6-EFF1DF703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013" y="896500"/>
            <a:ext cx="7075538" cy="794113"/>
          </a:xfrm>
          <a:prstGeom prst="rect">
            <a:avLst/>
          </a:prstGeom>
        </p:spPr>
      </p:pic>
      <p:sp>
        <p:nvSpPr>
          <p:cNvPr id="21" name="텍스트 상자 32">
            <a:extLst>
              <a:ext uri="{FF2B5EF4-FFF2-40B4-BE49-F238E27FC236}">
                <a16:creationId xmlns:a16="http://schemas.microsoft.com/office/drawing/2014/main" id="{BF542B1F-DDC0-F653-0446-E27EE7E28276}"/>
              </a:ext>
            </a:extLst>
          </p:cNvPr>
          <p:cNvSpPr txBox="1">
            <a:spLocks/>
          </p:cNvSpPr>
          <p:nvPr/>
        </p:nvSpPr>
        <p:spPr>
          <a:xfrm>
            <a:off x="4072377" y="1713876"/>
            <a:ext cx="7171180" cy="118622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여기서 </a:t>
            </a:r>
            <a:r>
              <a:rPr lang="ko-KR" sz="1500">
                <a:ea typeface="+mn-lt"/>
                <a:cs typeface="+mn-lt"/>
              </a:rPr>
              <a:t>α</a:t>
            </a:r>
            <a:r>
              <a:rPr lang="ko-KR" altLang="en-US" sz="1400">
                <a:ea typeface="맑은 고딕"/>
              </a:rPr>
              <a:t>값이 크다면 새로운 값에 집중을 한다는 의미이며, </a:t>
            </a:r>
            <a:r>
              <a:rPr lang="ko-KR" sz="1500">
                <a:latin typeface="Malgun Gothic"/>
                <a:ea typeface="Malgun Gothic"/>
              </a:rPr>
              <a:t>α</a:t>
            </a:r>
            <a:r>
              <a:rPr lang="ko-KR" altLang="en-US" sz="1400">
                <a:ea typeface="맑은 고딕"/>
              </a:rPr>
              <a:t>값이 작다면 기존 값에</a:t>
            </a:r>
          </a:p>
          <a:p>
            <a:r>
              <a:rPr lang="ko-KR" altLang="en-US" sz="1400">
                <a:ea typeface="맑은 고딕"/>
              </a:rPr>
              <a:t>집중한다는 의미이다. (새로운 </a:t>
            </a:r>
            <a:r>
              <a:rPr lang="ko-KR" altLang="en-US" sz="1400" err="1">
                <a:ea typeface="맑은 고딕"/>
              </a:rPr>
              <a:t>Q값을</a:t>
            </a:r>
            <a:r>
              <a:rPr lang="ko-KR" altLang="en-US" sz="1400">
                <a:ea typeface="맑은 고딕"/>
              </a:rPr>
              <a:t> 구하는 과정에서 어디에 집중할 것인가를 의미)</a:t>
            </a:r>
          </a:p>
          <a:p>
            <a:endParaRPr lang="ko-KR" altLang="en-US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또한, 이 공식이 </a:t>
            </a:r>
            <a:r>
              <a:rPr lang="ko-KR" altLang="en-US" sz="1400" err="1">
                <a:ea typeface="맑은 고딕"/>
              </a:rPr>
              <a:t>Q-Learning에서</a:t>
            </a:r>
            <a:r>
              <a:rPr lang="ko-KR" altLang="en-US" sz="1400">
                <a:ea typeface="맑은 고딕"/>
              </a:rPr>
              <a:t> 사용되는 업데이트 방식의 모태가 되며, 식을 정리하여</a:t>
            </a:r>
          </a:p>
          <a:p>
            <a:r>
              <a:rPr lang="ko-KR" altLang="en-US" sz="1400">
                <a:ea typeface="맑은 고딕"/>
              </a:rPr>
              <a:t>일반화하면 아래와 같은 공식이 도출된다.</a:t>
            </a:r>
          </a:p>
        </p:txBody>
      </p:sp>
      <p:pic>
        <p:nvPicPr>
          <p:cNvPr id="22" name="그림 21" descr="폰트, 텍스트, 타이포그래피, 친필이(가) 표시된 사진&#10;&#10;자동 생성된 설명">
            <a:extLst>
              <a:ext uri="{FF2B5EF4-FFF2-40B4-BE49-F238E27FC236}">
                <a16:creationId xmlns:a16="http://schemas.microsoft.com/office/drawing/2014/main" id="{B06322DC-FF97-0EAE-A1D3-942A197D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287" y="3219837"/>
            <a:ext cx="6405716" cy="688712"/>
          </a:xfrm>
          <a:prstGeom prst="rect">
            <a:avLst/>
          </a:prstGeom>
        </p:spPr>
      </p:pic>
      <p:sp>
        <p:nvSpPr>
          <p:cNvPr id="23" name="텍스트 상자 32">
            <a:extLst>
              <a:ext uri="{FF2B5EF4-FFF2-40B4-BE49-F238E27FC236}">
                <a16:creationId xmlns:a16="http://schemas.microsoft.com/office/drawing/2014/main" id="{6C4ECCF2-27A5-B400-C493-F9699E8D8BA1}"/>
              </a:ext>
            </a:extLst>
          </p:cNvPr>
          <p:cNvSpPr txBox="1">
            <a:spLocks/>
          </p:cNvSpPr>
          <p:nvPr/>
        </p:nvSpPr>
        <p:spPr>
          <a:xfrm>
            <a:off x="4041650" y="3969149"/>
            <a:ext cx="7171180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ea typeface="맑은 고딕"/>
              </a:rPr>
              <a:t>이 공식을 통해 </a:t>
            </a:r>
            <a:r>
              <a:rPr lang="ko-KR" altLang="en-US" sz="1400" err="1">
                <a:ea typeface="맑은 고딕"/>
              </a:rPr>
              <a:t>Q값을</a:t>
            </a:r>
            <a:r>
              <a:rPr lang="ko-KR" altLang="en-US" sz="1400">
                <a:ea typeface="맑은 고딕"/>
              </a:rPr>
              <a:t> 구하고, 계속해서 갱신하면서 강화학습을 진행한다.</a:t>
            </a:r>
          </a:p>
        </p:txBody>
      </p:sp>
    </p:spTree>
    <p:extLst>
      <p:ext uri="{BB962C8B-B14F-4D97-AF65-F5344CB8AC3E}">
        <p14:creationId xmlns:p14="http://schemas.microsoft.com/office/powerpoint/2010/main" val="2488456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F091B7B-D634-BFD1-17C6-8AF0F0ED7265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8AA36AA8-AD1C-5A20-B90A-84596BF3F2F4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C228-9EA2-70D2-2DCE-FDA6FF43DBCE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300F729A-92F4-45C3-2E0B-72B8E45BAB3D}"/>
              </a:ext>
            </a:extLst>
          </p:cNvPr>
          <p:cNvSpPr txBox="1">
            <a:spLocks/>
          </p:cNvSpPr>
          <p:nvPr/>
        </p:nvSpPr>
        <p:spPr>
          <a:xfrm>
            <a:off x="3630812" y="300532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b="1">
                <a:latin typeface="Malgun Gothic"/>
                <a:ea typeface="Malgun Gothic"/>
              </a:rPr>
              <a:t>Temporal Difference</a:t>
            </a:r>
          </a:p>
        </p:txBody>
      </p:sp>
      <p:pic>
        <p:nvPicPr>
          <p:cNvPr id="4" name="그림 3" descr="폰트, 텍스트, 타이포그래피, 친필이(가) 표시된 사진&#10;&#10;자동 생성된 설명">
            <a:extLst>
              <a:ext uri="{FF2B5EF4-FFF2-40B4-BE49-F238E27FC236}">
                <a16:creationId xmlns:a16="http://schemas.microsoft.com/office/drawing/2014/main" id="{7B22E49D-6914-DD20-E5F7-9545CBD2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674" y="4903612"/>
            <a:ext cx="6405716" cy="688712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A73EFD8-DD64-8AD4-020D-356A155F5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610" y="1429828"/>
            <a:ext cx="6749845" cy="305813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D768FF9-2F6A-FFC6-3026-4A1EDDD5BDBE}"/>
              </a:ext>
            </a:extLst>
          </p:cNvPr>
          <p:cNvSpPr/>
          <p:nvPr/>
        </p:nvSpPr>
        <p:spPr>
          <a:xfrm rot="13380000">
            <a:off x="5114300" y="4032238"/>
            <a:ext cx="2726876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6A4B06D3-8F11-2897-E140-71F83A61A03A}"/>
              </a:ext>
            </a:extLst>
          </p:cNvPr>
          <p:cNvSpPr/>
          <p:nvPr/>
        </p:nvSpPr>
        <p:spPr>
          <a:xfrm>
            <a:off x="5147241" y="3162877"/>
            <a:ext cx="695517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12">
            <a:extLst>
              <a:ext uri="{FF2B5EF4-FFF2-40B4-BE49-F238E27FC236}">
                <a16:creationId xmlns:a16="http://schemas.microsoft.com/office/drawing/2014/main" id="{18977DD3-9AFA-07DB-4F96-73B1891B9B81}"/>
              </a:ext>
            </a:extLst>
          </p:cNvPr>
          <p:cNvSpPr/>
          <p:nvPr/>
        </p:nvSpPr>
        <p:spPr>
          <a:xfrm>
            <a:off x="7168998" y="5504183"/>
            <a:ext cx="695517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47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F091B7B-D634-BFD1-17C6-8AF0F0ED7265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8AA36AA8-AD1C-5A20-B90A-84596BF3F2F4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C228-9EA2-70D2-2DCE-FDA6FF43DBCE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300F729A-92F4-45C3-2E0B-72B8E45BAB3D}"/>
              </a:ext>
            </a:extLst>
          </p:cNvPr>
          <p:cNvSpPr txBox="1">
            <a:spLocks/>
          </p:cNvSpPr>
          <p:nvPr/>
        </p:nvSpPr>
        <p:spPr>
          <a:xfrm>
            <a:off x="3630812" y="300532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b="1">
                <a:latin typeface="Malgun Gothic"/>
                <a:ea typeface="Malgun Gothic"/>
              </a:rPr>
              <a:t>Temporal Difference</a:t>
            </a:r>
          </a:p>
        </p:txBody>
      </p:sp>
      <p:pic>
        <p:nvPicPr>
          <p:cNvPr id="4" name="그림 3" descr="폰트, 텍스트, 타이포그래피, 친필이(가) 표시된 사진&#10;&#10;자동 생성된 설명">
            <a:extLst>
              <a:ext uri="{FF2B5EF4-FFF2-40B4-BE49-F238E27FC236}">
                <a16:creationId xmlns:a16="http://schemas.microsoft.com/office/drawing/2014/main" id="{7B22E49D-6914-DD20-E5F7-9545CBD2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674" y="4903612"/>
            <a:ext cx="6405716" cy="688712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A73EFD8-DD64-8AD4-020D-356A155F5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610" y="1429828"/>
            <a:ext cx="6749845" cy="305813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D768FF9-2F6A-FFC6-3026-4A1EDDD5BDBE}"/>
              </a:ext>
            </a:extLst>
          </p:cNvPr>
          <p:cNvSpPr/>
          <p:nvPr/>
        </p:nvSpPr>
        <p:spPr>
          <a:xfrm rot="14760000">
            <a:off x="7007861" y="4028719"/>
            <a:ext cx="2007892" cy="2141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6A4B06D3-8F11-2897-E140-71F83A61A03A}"/>
              </a:ext>
            </a:extLst>
          </p:cNvPr>
          <p:cNvSpPr/>
          <p:nvPr/>
        </p:nvSpPr>
        <p:spPr>
          <a:xfrm>
            <a:off x="6179628" y="3175167"/>
            <a:ext cx="283403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12">
            <a:extLst>
              <a:ext uri="{FF2B5EF4-FFF2-40B4-BE49-F238E27FC236}">
                <a16:creationId xmlns:a16="http://schemas.microsoft.com/office/drawing/2014/main" id="{18977DD3-9AFA-07DB-4F96-73B1891B9B81}"/>
              </a:ext>
            </a:extLst>
          </p:cNvPr>
          <p:cNvSpPr/>
          <p:nvPr/>
        </p:nvSpPr>
        <p:spPr>
          <a:xfrm>
            <a:off x="7912563" y="5510328"/>
            <a:ext cx="1426791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403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F091B7B-D634-BFD1-17C6-8AF0F0ED7265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8AA36AA8-AD1C-5A20-B90A-84596BF3F2F4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C228-9EA2-70D2-2DCE-FDA6FF43DBCE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300F729A-92F4-45C3-2E0B-72B8E45BAB3D}"/>
              </a:ext>
            </a:extLst>
          </p:cNvPr>
          <p:cNvSpPr txBox="1">
            <a:spLocks/>
          </p:cNvSpPr>
          <p:nvPr/>
        </p:nvSpPr>
        <p:spPr>
          <a:xfrm>
            <a:off x="3630812" y="300532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b="1">
                <a:latin typeface="Malgun Gothic"/>
                <a:ea typeface="Malgun Gothic"/>
              </a:rPr>
              <a:t>Temporal Difference</a:t>
            </a:r>
          </a:p>
        </p:txBody>
      </p:sp>
      <p:pic>
        <p:nvPicPr>
          <p:cNvPr id="4" name="그림 3" descr="폰트, 텍스트, 타이포그래피, 친필이(가) 표시된 사진&#10;&#10;자동 생성된 설명">
            <a:extLst>
              <a:ext uri="{FF2B5EF4-FFF2-40B4-BE49-F238E27FC236}">
                <a16:creationId xmlns:a16="http://schemas.microsoft.com/office/drawing/2014/main" id="{7B22E49D-6914-DD20-E5F7-9545CBD2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674" y="4903612"/>
            <a:ext cx="6405716" cy="688712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A73EFD8-DD64-8AD4-020D-356A155F5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610" y="1429828"/>
            <a:ext cx="6749845" cy="305813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D768FF9-2F6A-FFC6-3026-4A1EDDD5BDBE}"/>
              </a:ext>
            </a:extLst>
          </p:cNvPr>
          <p:cNvSpPr/>
          <p:nvPr/>
        </p:nvSpPr>
        <p:spPr>
          <a:xfrm rot="16200000">
            <a:off x="9207829" y="4022575"/>
            <a:ext cx="1712925" cy="20182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AutoShape 12">
            <a:extLst>
              <a:ext uri="{FF2B5EF4-FFF2-40B4-BE49-F238E27FC236}">
                <a16:creationId xmlns:a16="http://schemas.microsoft.com/office/drawing/2014/main" id="{18977DD3-9AFA-07DB-4F96-73B1891B9B81}"/>
              </a:ext>
            </a:extLst>
          </p:cNvPr>
          <p:cNvSpPr/>
          <p:nvPr/>
        </p:nvSpPr>
        <p:spPr>
          <a:xfrm>
            <a:off x="9620918" y="5510328"/>
            <a:ext cx="92288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559431A8-4E55-2429-AA39-4883AFA4A4E8}"/>
              </a:ext>
            </a:extLst>
          </p:cNvPr>
          <p:cNvSpPr/>
          <p:nvPr/>
        </p:nvSpPr>
        <p:spPr>
          <a:xfrm>
            <a:off x="9307514" y="3205892"/>
            <a:ext cx="152511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708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F091B7B-D634-BFD1-17C6-8AF0F0ED7265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8AA36AA8-AD1C-5A20-B90A-84596BF3F2F4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9C228-9EA2-70D2-2DCE-FDA6FF43DBCE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300F729A-92F4-45C3-2E0B-72B8E45BAB3D}"/>
              </a:ext>
            </a:extLst>
          </p:cNvPr>
          <p:cNvSpPr txBox="1">
            <a:spLocks/>
          </p:cNvSpPr>
          <p:nvPr/>
        </p:nvSpPr>
        <p:spPr>
          <a:xfrm>
            <a:off x="3630812" y="300532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b="1">
                <a:latin typeface="Malgun Gothic"/>
                <a:ea typeface="Malgun Gothic"/>
              </a:rPr>
              <a:t>Temporal Difference</a:t>
            </a:r>
          </a:p>
        </p:txBody>
      </p:sp>
      <p:pic>
        <p:nvPicPr>
          <p:cNvPr id="4" name="그림 3" descr="폰트, 텍스트, 타이포그래피, 친필이(가) 표시된 사진&#10;&#10;자동 생성된 설명">
            <a:extLst>
              <a:ext uri="{FF2B5EF4-FFF2-40B4-BE49-F238E27FC236}">
                <a16:creationId xmlns:a16="http://schemas.microsoft.com/office/drawing/2014/main" id="{7B22E49D-6914-DD20-E5F7-9545CBD2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674" y="4903612"/>
            <a:ext cx="6405716" cy="688712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A73EFD8-DD64-8AD4-020D-356A155F5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610" y="1429828"/>
            <a:ext cx="6749845" cy="305813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D768FF9-2F6A-FFC6-3026-4A1EDDD5BDBE}"/>
              </a:ext>
            </a:extLst>
          </p:cNvPr>
          <p:cNvSpPr/>
          <p:nvPr/>
        </p:nvSpPr>
        <p:spPr>
          <a:xfrm rot="16200000">
            <a:off x="8052537" y="4133187"/>
            <a:ext cx="1651474" cy="20182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AutoShape 12">
            <a:extLst>
              <a:ext uri="{FF2B5EF4-FFF2-40B4-BE49-F238E27FC236}">
                <a16:creationId xmlns:a16="http://schemas.microsoft.com/office/drawing/2014/main" id="{18977DD3-9AFA-07DB-4F96-73B1891B9B81}"/>
              </a:ext>
            </a:extLst>
          </p:cNvPr>
          <p:cNvSpPr/>
          <p:nvPr/>
        </p:nvSpPr>
        <p:spPr>
          <a:xfrm>
            <a:off x="6996934" y="5534909"/>
            <a:ext cx="3768097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559431A8-4E55-2429-AA39-4883AFA4A4E8}"/>
              </a:ext>
            </a:extLst>
          </p:cNvPr>
          <p:cNvSpPr/>
          <p:nvPr/>
        </p:nvSpPr>
        <p:spPr>
          <a:xfrm>
            <a:off x="8336579" y="3328796"/>
            <a:ext cx="1107243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텍스트 상자 33">
            <a:extLst>
              <a:ext uri="{FF2B5EF4-FFF2-40B4-BE49-F238E27FC236}">
                <a16:creationId xmlns:a16="http://schemas.microsoft.com/office/drawing/2014/main" id="{9F253E29-DC8E-603E-F11A-0ED87D1F7AFF}"/>
              </a:ext>
            </a:extLst>
          </p:cNvPr>
          <p:cNvSpPr txBox="1">
            <a:spLocks/>
          </p:cNvSpPr>
          <p:nvPr/>
        </p:nvSpPr>
        <p:spPr>
          <a:xfrm>
            <a:off x="5897056" y="6014745"/>
            <a:ext cx="4408170" cy="323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latinLnBrk="0"/>
            <a:r>
              <a:rPr lang="ko-KR" sz="1500" b="1">
                <a:latin typeface="맑은 고딕"/>
                <a:ea typeface="맑은 고딕"/>
              </a:rPr>
              <a:t>=&gt; </a:t>
            </a:r>
            <a:r>
              <a:rPr lang="ko-KR" sz="1500" b="1" u="sng">
                <a:latin typeface="맑은 고딕"/>
                <a:ea typeface="맑은 고딕"/>
              </a:rPr>
              <a:t>이 방식을 </a:t>
            </a:r>
            <a:r>
              <a:rPr lang="en-US" altLang="ko-KR" sz="1500" b="1" u="sng">
                <a:latin typeface="맑은 고딕"/>
                <a:ea typeface="맑은 고딕"/>
              </a:rPr>
              <a:t>SARSA</a:t>
            </a:r>
            <a:r>
              <a:rPr lang="ko-KR" sz="1500" b="1" u="sng" err="1">
                <a:latin typeface="맑은 고딕"/>
                <a:ea typeface="맑은 고딕"/>
              </a:rPr>
              <a:t>라고</a:t>
            </a:r>
            <a:r>
              <a:rPr lang="ko-KR" sz="1500" b="1" u="sng">
                <a:latin typeface="맑은 고딕"/>
                <a:ea typeface="맑은 고딕"/>
              </a:rPr>
              <a:t> 한다.</a:t>
            </a:r>
          </a:p>
        </p:txBody>
      </p:sp>
    </p:spTree>
    <p:extLst>
      <p:ext uri="{BB962C8B-B14F-4D97-AF65-F5344CB8AC3E}">
        <p14:creationId xmlns:p14="http://schemas.microsoft.com/office/powerpoint/2010/main" val="39654243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CCC6D66C-485C-01BA-0D38-0A5CF2F375A0}"/>
              </a:ext>
            </a:extLst>
          </p:cNvPr>
          <p:cNvSpPr txBox="1">
            <a:spLocks/>
          </p:cNvSpPr>
          <p:nvPr/>
        </p:nvSpPr>
        <p:spPr>
          <a:xfrm>
            <a:off x="300135" y="171484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b="1">
                <a:latin typeface="Malgun Gothic"/>
                <a:ea typeface="Malgun Gothic"/>
              </a:rPr>
              <a:t>Temporal Difference(SARSA, </a:t>
            </a:r>
            <a:r>
              <a:rPr lang="en-US" altLang="ko-KR" sz="1600" b="1" err="1">
                <a:latin typeface="Malgun Gothic"/>
                <a:ea typeface="Malgun Gothic"/>
              </a:rPr>
              <a:t>FrozenLake</a:t>
            </a:r>
            <a:r>
              <a:rPr lang="en-US" altLang="ko-KR" sz="1600" b="1">
                <a:latin typeface="Malgun Gothic"/>
                <a:ea typeface="Malgun Gothic"/>
              </a:rPr>
              <a:t>)</a:t>
            </a:r>
          </a:p>
        </p:txBody>
      </p:sp>
      <p:pic>
        <p:nvPicPr>
          <p:cNvPr id="11" name="2023-11-26 02-31-13">
            <a:hlinkClick r:id="" action="ppaction://media"/>
            <a:extLst>
              <a:ext uri="{FF2B5EF4-FFF2-40B4-BE49-F238E27FC236}">
                <a16:creationId xmlns:a16="http://schemas.microsoft.com/office/drawing/2014/main" id="{28914B46-194F-550E-7264-5C045C2D3A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425" y="685800"/>
            <a:ext cx="97091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EDE2434F-A1AF-C944-B8C1-54F7236E3D4B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500" b="1">
                <a:latin typeface="Malgun Gothic"/>
                <a:ea typeface="Malgun Gothic"/>
              </a:rPr>
              <a:t>Decaying ε-Greedy</a:t>
            </a:r>
            <a:endParaRPr lang="en-US" sz="1500">
              <a:latin typeface="Malgun Gothic"/>
              <a:ea typeface="Malgun Gothic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B1E3D66D-3B1B-6A31-952F-E06AECC60F44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AD54DAE6-08AD-5D84-80F5-A02F229B8BFE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F00D6E-40A3-EA4B-4CF7-9F47DE829E01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sp>
        <p:nvSpPr>
          <p:cNvPr id="3" name="텍스트 상자 32">
            <a:extLst>
              <a:ext uri="{FF2B5EF4-FFF2-40B4-BE49-F238E27FC236}">
                <a16:creationId xmlns:a16="http://schemas.microsoft.com/office/drawing/2014/main" id="{98FE90B5-73E5-3B17-90FA-5E8B0E44D754}"/>
              </a:ext>
            </a:extLst>
          </p:cNvPr>
          <p:cNvSpPr txBox="1">
            <a:spLocks/>
          </p:cNvSpPr>
          <p:nvPr/>
        </p:nvSpPr>
        <p:spPr>
          <a:xfrm>
            <a:off x="3808134" y="742940"/>
            <a:ext cx="7171180" cy="13862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ea typeface="맑은 고딕"/>
              </a:rPr>
              <a:t>지금까지의 과정을 통해서 우리는 </a:t>
            </a:r>
            <a:r>
              <a:rPr lang="ko-KR" altLang="en-US" sz="1400" dirty="0" err="1">
                <a:ea typeface="맑은 고딕"/>
              </a:rPr>
              <a:t>Q값을</a:t>
            </a:r>
            <a:r>
              <a:rPr lang="ko-KR" altLang="en-US" sz="1400" dirty="0">
                <a:ea typeface="맑은 고딕"/>
              </a:rPr>
              <a:t> 업데이트 할 수 있게 되었으며,</a:t>
            </a:r>
          </a:p>
          <a:p>
            <a:r>
              <a:rPr lang="ko-KR" altLang="en-US" sz="1400" dirty="0">
                <a:ea typeface="맑은 고딕"/>
              </a:rPr>
              <a:t>매 순간 </a:t>
            </a:r>
            <a:r>
              <a:rPr lang="ko-KR" altLang="en-US" sz="1400" dirty="0" err="1">
                <a:ea typeface="맑은 고딕"/>
              </a:rPr>
              <a:t>Greedy하게</a:t>
            </a:r>
            <a:r>
              <a:rPr lang="ko-KR" altLang="en-US" sz="1400" dirty="0">
                <a:ea typeface="맑은 고딕"/>
              </a:rPr>
              <a:t> 가장 큰 </a:t>
            </a:r>
            <a:r>
              <a:rPr lang="ko-KR" altLang="en-US" sz="1400" dirty="0" err="1">
                <a:ea typeface="맑은 고딕"/>
              </a:rPr>
              <a:t>Q값을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찾아감으로써</a:t>
            </a:r>
            <a:r>
              <a:rPr lang="ko-KR" altLang="en-US" sz="1400" dirty="0">
                <a:ea typeface="맑은 고딕"/>
              </a:rPr>
              <a:t> </a:t>
            </a:r>
            <a:r>
              <a:rPr lang="ko-KR" altLang="en-US" sz="1400" dirty="0" err="1">
                <a:ea typeface="맑은 고딕"/>
              </a:rPr>
              <a:t>Optimal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Q</a:t>
            </a:r>
            <a:r>
              <a:rPr lang="ko-KR" altLang="en-US" sz="1400" dirty="0">
                <a:ea typeface="맑은 고딕"/>
              </a:rPr>
              <a:t>*</a:t>
            </a:r>
            <a:r>
              <a:rPr lang="ko-KR" altLang="en-US" sz="1400" dirty="0" err="1">
                <a:ea typeface="맑은 고딕"/>
              </a:rPr>
              <a:t>를</a:t>
            </a:r>
            <a:r>
              <a:rPr lang="ko-KR" altLang="en-US" sz="1400" dirty="0">
                <a:ea typeface="맑은 고딕"/>
              </a:rPr>
              <a:t> 찾을 수 </a:t>
            </a:r>
          </a:p>
          <a:p>
            <a:r>
              <a:rPr lang="ko-KR" altLang="en-US" sz="1400" dirty="0">
                <a:ea typeface="맑은 고딕"/>
              </a:rPr>
              <a:t>있음을 알게 되었다.</a:t>
            </a:r>
          </a:p>
          <a:p>
            <a:endParaRPr lang="ko-KR" altLang="en-US" sz="1400" dirty="0">
              <a:ea typeface="맑은 고딕"/>
            </a:endParaRPr>
          </a:p>
          <a:p>
            <a:r>
              <a:rPr lang="ko-KR" sz="1400" dirty="0">
                <a:latin typeface="Malgun Gothic"/>
                <a:ea typeface="Malgun Gothic"/>
              </a:rPr>
              <a:t>하지만 이 방식은 매우 큰 문제점이 존재하는데, 바로 최적의 </a:t>
            </a:r>
            <a:r>
              <a:rPr lang="ko-KR" sz="1400" dirty="0" err="1">
                <a:latin typeface="Malgun Gothic"/>
                <a:ea typeface="Malgun Gothic"/>
              </a:rPr>
              <a:t>Policy를</a:t>
            </a:r>
            <a:r>
              <a:rPr lang="ko-KR" sz="1400" dirty="0">
                <a:latin typeface="Malgun Gothic"/>
                <a:ea typeface="Malgun Gothic"/>
              </a:rPr>
              <a:t> 찾지</a:t>
            </a:r>
            <a:endParaRPr lang="en-US" sz="1400" dirty="0">
              <a:latin typeface="Malgun Gothic"/>
              <a:ea typeface="Malgun Gothic"/>
            </a:endParaRPr>
          </a:p>
          <a:p>
            <a:r>
              <a:rPr lang="ko-KR" sz="1400" dirty="0">
                <a:latin typeface="Malgun Gothic"/>
                <a:ea typeface="Malgun Gothic"/>
              </a:rPr>
              <a:t>못할 수도 있다는 것이다.</a:t>
            </a:r>
            <a:endParaRPr lang="ko-KR" dirty="0">
              <a:latin typeface="Malgun Gothic"/>
              <a:ea typeface="Malgun Gothic"/>
            </a:endParaRPr>
          </a:p>
        </p:txBody>
      </p:sp>
      <p:pic>
        <p:nvPicPr>
          <p:cNvPr id="5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665D1928-07C1-7C11-579B-9813F4C438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523" y="2537924"/>
            <a:ext cx="2886852" cy="2880294"/>
          </a:xfrm>
          <a:prstGeom prst="rect">
            <a:avLst/>
          </a:prstGeom>
          <a:noFill/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6A48F8D-2651-10D5-60E1-EA752FDA2CDB}"/>
              </a:ext>
            </a:extLst>
          </p:cNvPr>
          <p:cNvSpPr/>
          <p:nvPr/>
        </p:nvSpPr>
        <p:spPr>
          <a:xfrm>
            <a:off x="8787149" y="5062964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8C4231-1EEF-C660-FA14-6C4D190B5663}"/>
              </a:ext>
            </a:extLst>
          </p:cNvPr>
          <p:cNvSpPr/>
          <p:nvPr/>
        </p:nvSpPr>
        <p:spPr>
          <a:xfrm rot="5400000">
            <a:off x="6716660" y="3686709"/>
            <a:ext cx="1482849" cy="1707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BD1946-6961-66D7-48A0-A6E66F7524FA}"/>
              </a:ext>
            </a:extLst>
          </p:cNvPr>
          <p:cNvSpPr/>
          <p:nvPr/>
        </p:nvSpPr>
        <p:spPr>
          <a:xfrm>
            <a:off x="6197619" y="2989997"/>
            <a:ext cx="1351660" cy="1581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웃는 얼굴 23">
            <a:extLst>
              <a:ext uri="{FF2B5EF4-FFF2-40B4-BE49-F238E27FC236}">
                <a16:creationId xmlns:a16="http://schemas.microsoft.com/office/drawing/2014/main" id="{E48E6D99-5E9A-6B0D-9292-25DFB4F6C609}"/>
              </a:ext>
            </a:extLst>
          </p:cNvPr>
          <p:cNvSpPr/>
          <p:nvPr/>
        </p:nvSpPr>
        <p:spPr>
          <a:xfrm>
            <a:off x="5955213" y="2650622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209330-0ED4-7F3F-8199-DE13F50CB00C}"/>
              </a:ext>
            </a:extLst>
          </p:cNvPr>
          <p:cNvSpPr/>
          <p:nvPr/>
        </p:nvSpPr>
        <p:spPr>
          <a:xfrm rot="10800000">
            <a:off x="6831258" y="4342085"/>
            <a:ext cx="675462" cy="171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978B67D-9CF4-EACE-89FD-9F917F4FD7F1}"/>
              </a:ext>
            </a:extLst>
          </p:cNvPr>
          <p:cNvSpPr/>
          <p:nvPr/>
        </p:nvSpPr>
        <p:spPr>
          <a:xfrm>
            <a:off x="6868069" y="5131501"/>
            <a:ext cx="1652915" cy="27743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80A92F-3318-AD20-A5EA-FBE3523D18D5}"/>
              </a:ext>
            </a:extLst>
          </p:cNvPr>
          <p:cNvSpPr/>
          <p:nvPr/>
        </p:nvSpPr>
        <p:spPr>
          <a:xfrm rot="5400000">
            <a:off x="6443198" y="4752895"/>
            <a:ext cx="960511" cy="1952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텍스트 상자 32">
            <a:extLst>
              <a:ext uri="{FF2B5EF4-FFF2-40B4-BE49-F238E27FC236}">
                <a16:creationId xmlns:a16="http://schemas.microsoft.com/office/drawing/2014/main" id="{EDEB1950-BD1E-34D0-80EB-790A007C71CB}"/>
              </a:ext>
            </a:extLst>
          </p:cNvPr>
          <p:cNvSpPr txBox="1">
            <a:spLocks/>
          </p:cNvSpPr>
          <p:nvPr/>
        </p:nvSpPr>
        <p:spPr>
          <a:xfrm>
            <a:off x="3955617" y="5861858"/>
            <a:ext cx="7171180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latin typeface="맑은 고딕"/>
                <a:ea typeface="맑은 고딕"/>
              </a:rPr>
              <a:t>Agent가</a:t>
            </a:r>
            <a:r>
              <a:rPr lang="ko-KR" altLang="en-US" sz="1400" dirty="0">
                <a:latin typeface="맑은 고딕"/>
                <a:ea typeface="맑은 고딕"/>
              </a:rPr>
              <a:t> 다음과 같이 </a:t>
            </a:r>
            <a:r>
              <a:rPr lang="ko-KR" altLang="en-US" sz="1400" err="1">
                <a:latin typeface="맑은 고딕"/>
                <a:ea typeface="맑은 고딕"/>
              </a:rPr>
              <a:t>Random한</a:t>
            </a:r>
            <a:r>
              <a:rPr lang="ko-KR" altLang="en-US" sz="1400" dirty="0">
                <a:latin typeface="맑은 고딕"/>
                <a:ea typeface="맑은 고딕"/>
              </a:rPr>
              <a:t> </a:t>
            </a:r>
            <a:r>
              <a:rPr lang="ko-KR" altLang="en-US" sz="1400" err="1">
                <a:latin typeface="맑은 고딕"/>
                <a:ea typeface="맑은 고딕"/>
              </a:rPr>
              <a:t>Action을</a:t>
            </a:r>
            <a:r>
              <a:rPr lang="ko-KR" altLang="en-US" sz="1400" dirty="0">
                <a:latin typeface="맑은 고딕"/>
                <a:ea typeface="맑은 고딕"/>
              </a:rPr>
              <a:t> 하면서 1번 </a:t>
            </a:r>
            <a:r>
              <a:rPr lang="ko-KR" altLang="en-US" sz="1400" err="1">
                <a:latin typeface="맑은 고딕"/>
                <a:ea typeface="맑은 고딕"/>
              </a:rPr>
              <a:t>Episode를</a:t>
            </a:r>
            <a:r>
              <a:rPr lang="ko-KR" altLang="en-US" sz="1400" dirty="0">
                <a:latin typeface="맑은 고딕"/>
                <a:ea typeface="맑은 고딕"/>
              </a:rPr>
              <a:t> 마쳤다고 가정해보자.</a:t>
            </a:r>
          </a:p>
          <a:p>
            <a:r>
              <a:rPr lang="ko-KR" altLang="en-US" sz="1400" dirty="0">
                <a:latin typeface="맑은 고딕"/>
                <a:ea typeface="맑은 고딕"/>
              </a:rPr>
              <a:t>그렇다면, </a:t>
            </a:r>
            <a:r>
              <a:rPr lang="ko-KR" altLang="en-US" sz="1400" dirty="0" err="1">
                <a:latin typeface="맑은 고딕"/>
                <a:ea typeface="맑은 고딕"/>
              </a:rPr>
              <a:t>Agent는</a:t>
            </a:r>
            <a:r>
              <a:rPr lang="ko-KR" altLang="en-US" sz="1400" dirty="0">
                <a:latin typeface="맑은 고딕"/>
                <a:ea typeface="맑은 고딕"/>
              </a:rPr>
              <a:t> 녹색 </a:t>
            </a:r>
            <a:r>
              <a:rPr lang="ko-KR" altLang="en-US" sz="1400" dirty="0" err="1">
                <a:latin typeface="맑은 고딕"/>
                <a:ea typeface="맑은 고딕"/>
              </a:rPr>
              <a:t>Path를</a:t>
            </a:r>
            <a:r>
              <a:rPr lang="ko-KR" altLang="en-US" sz="1400" dirty="0">
                <a:latin typeface="맑은 고딕"/>
                <a:ea typeface="맑은 고딕"/>
              </a:rPr>
              <a:t> 만들어낸 </a:t>
            </a:r>
            <a:r>
              <a:rPr lang="ko-KR" altLang="en-US" sz="1400" dirty="0" err="1">
                <a:latin typeface="맑은 고딕"/>
                <a:ea typeface="맑은 고딕"/>
              </a:rPr>
              <a:t>Policy만</a:t>
            </a:r>
            <a:r>
              <a:rPr lang="ko-KR" altLang="en-US" sz="1400" dirty="0">
                <a:latin typeface="맑은 고딕"/>
                <a:ea typeface="맑은 고딕"/>
              </a:rPr>
              <a:t> 계속해서 선택하게 될 것이다.</a:t>
            </a:r>
          </a:p>
        </p:txBody>
      </p:sp>
      <p:pic>
        <p:nvPicPr>
          <p:cNvPr id="34" name="그림 33" descr="폰트, 텍스트, 타이포그래피, 친필이(가) 표시된 사진&#10;&#10;자동 생성된 설명">
            <a:extLst>
              <a:ext uri="{FF2B5EF4-FFF2-40B4-BE49-F238E27FC236}">
                <a16:creationId xmlns:a16="http://schemas.microsoft.com/office/drawing/2014/main" id="{F6A0C9E1-C363-DC7E-0D01-65C9FB4DC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8" y="1738852"/>
            <a:ext cx="2976717" cy="320003"/>
          </a:xfrm>
          <a:prstGeom prst="rect">
            <a:avLst/>
          </a:prstGeom>
        </p:spPr>
      </p:pic>
      <p:sp>
        <p:nvSpPr>
          <p:cNvPr id="36" name="텍스트 상자 32">
            <a:extLst>
              <a:ext uri="{FF2B5EF4-FFF2-40B4-BE49-F238E27FC236}">
                <a16:creationId xmlns:a16="http://schemas.microsoft.com/office/drawing/2014/main" id="{BDBD8EF6-4480-C231-19AB-31FBEEF9FEBD}"/>
              </a:ext>
            </a:extLst>
          </p:cNvPr>
          <p:cNvSpPr txBox="1">
            <a:spLocks/>
          </p:cNvSpPr>
          <p:nvPr/>
        </p:nvSpPr>
        <p:spPr>
          <a:xfrm>
            <a:off x="1178005" y="2254649"/>
            <a:ext cx="78635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ea typeface="맑은 고딕"/>
              </a:rPr>
              <a:t>SARSA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817187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EDE2434F-A1AF-C944-B8C1-54F7236E3D4B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500" b="1">
                <a:latin typeface="Malgun Gothic"/>
                <a:ea typeface="Malgun Gothic"/>
              </a:rPr>
              <a:t>Decaying ε-Greedy</a:t>
            </a:r>
            <a:endParaRPr lang="en-US" sz="1500">
              <a:latin typeface="Malgun Gothic"/>
              <a:ea typeface="Malgun Gothic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B1E3D66D-3B1B-6A31-952F-E06AECC60F44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AD54DAE6-08AD-5D84-80F5-A02F229B8BFE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F00D6E-40A3-EA4B-4CF7-9F47DE829E01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sp>
        <p:nvSpPr>
          <p:cNvPr id="3" name="텍스트 상자 32">
            <a:extLst>
              <a:ext uri="{FF2B5EF4-FFF2-40B4-BE49-F238E27FC236}">
                <a16:creationId xmlns:a16="http://schemas.microsoft.com/office/drawing/2014/main" id="{98FE90B5-73E5-3B17-90FA-5E8B0E44D754}"/>
              </a:ext>
            </a:extLst>
          </p:cNvPr>
          <p:cNvSpPr txBox="1">
            <a:spLocks/>
          </p:cNvSpPr>
          <p:nvPr/>
        </p:nvSpPr>
        <p:spPr>
          <a:xfrm>
            <a:off x="3808134" y="742940"/>
            <a:ext cx="7171180" cy="7399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맑은 고딕"/>
                <a:ea typeface="맑은 고딕"/>
              </a:rPr>
              <a:t>이것이 문제가 되는 이유는, 사실 </a:t>
            </a:r>
            <a:r>
              <a:rPr lang="ko-KR" altLang="en-US" sz="1400" dirty="0" err="1">
                <a:latin typeface="맑은 고딕"/>
                <a:ea typeface="맑은 고딕"/>
              </a:rPr>
              <a:t>Optimal</a:t>
            </a:r>
            <a:r>
              <a:rPr lang="ko-KR" altLang="en-US" sz="1400" dirty="0">
                <a:latin typeface="맑은 고딕"/>
                <a:ea typeface="맑은 고딕"/>
              </a:rPr>
              <a:t> </a:t>
            </a:r>
            <a:r>
              <a:rPr lang="ko-KR" altLang="en-US" sz="1400" dirty="0" err="1">
                <a:latin typeface="맑은 고딕"/>
                <a:ea typeface="맑은 고딕"/>
              </a:rPr>
              <a:t>Path는</a:t>
            </a:r>
            <a:r>
              <a:rPr lang="ko-KR" altLang="en-US" sz="1400" dirty="0">
                <a:latin typeface="맑은 고딕"/>
                <a:ea typeface="맑은 고딕"/>
              </a:rPr>
              <a:t> 1)번이 아닌, 2)번이기 때문이다.</a:t>
            </a:r>
          </a:p>
          <a:p>
            <a:r>
              <a:rPr lang="ko-KR" altLang="en-US" sz="1400" dirty="0">
                <a:latin typeface="맑은 고딕"/>
                <a:ea typeface="맑은 고딕"/>
              </a:rPr>
              <a:t>즉, </a:t>
            </a:r>
            <a:r>
              <a:rPr lang="ko-KR" altLang="en-US" sz="1400" dirty="0" err="1">
                <a:latin typeface="맑은 고딕"/>
                <a:ea typeface="맑은 고딕"/>
              </a:rPr>
              <a:t>Greedy한</a:t>
            </a:r>
            <a:r>
              <a:rPr lang="ko-KR" altLang="en-US" sz="1400" dirty="0">
                <a:latin typeface="맑은 고딕"/>
                <a:ea typeface="맑은 고딕"/>
              </a:rPr>
              <a:t> </a:t>
            </a:r>
            <a:r>
              <a:rPr lang="ko-KR" altLang="en-US" sz="1400" dirty="0" err="1">
                <a:latin typeface="맑은 고딕"/>
                <a:ea typeface="맑은 고딕"/>
              </a:rPr>
              <a:t>Action만</a:t>
            </a:r>
            <a:r>
              <a:rPr lang="ko-KR" altLang="en-US" sz="1400" dirty="0">
                <a:latin typeface="맑은 고딕"/>
                <a:ea typeface="맑은 고딕"/>
              </a:rPr>
              <a:t> 하게 되면 처음에 정해진 </a:t>
            </a:r>
            <a:r>
              <a:rPr lang="ko-KR" altLang="en-US" sz="1400" dirty="0" err="1">
                <a:latin typeface="맑은 고딕"/>
                <a:ea typeface="맑은 고딕"/>
              </a:rPr>
              <a:t>Path만</a:t>
            </a:r>
            <a:r>
              <a:rPr lang="ko-KR" altLang="en-US" sz="1400" dirty="0">
                <a:latin typeface="맑은 고딕"/>
                <a:ea typeface="맑은 고딕"/>
              </a:rPr>
              <a:t> 따라가는 </a:t>
            </a:r>
            <a:r>
              <a:rPr lang="ko-KR" altLang="en-US" sz="1400" dirty="0" err="1">
                <a:latin typeface="맑은 고딕"/>
                <a:ea typeface="맑은 고딕"/>
              </a:rPr>
              <a:t>Policy만</a:t>
            </a:r>
            <a:r>
              <a:rPr lang="ko-KR" altLang="en-US" sz="1400" dirty="0">
                <a:latin typeface="맑은 고딕"/>
                <a:ea typeface="맑은 고딕"/>
              </a:rPr>
              <a:t> 계속해서</a:t>
            </a:r>
          </a:p>
          <a:p>
            <a:r>
              <a:rPr lang="ko-KR" altLang="en-US" sz="1400" dirty="0">
                <a:latin typeface="맑은 고딕"/>
                <a:ea typeface="맑은 고딕"/>
              </a:rPr>
              <a:t>선택하게 되기 때문에, </a:t>
            </a:r>
            <a:r>
              <a:rPr lang="ko-KR" altLang="en-US" sz="1400" dirty="0" err="1">
                <a:latin typeface="맑은 고딕"/>
                <a:ea typeface="맑은 고딕"/>
              </a:rPr>
              <a:t>Optimal한</a:t>
            </a:r>
            <a:r>
              <a:rPr lang="ko-KR" altLang="en-US" sz="1400" dirty="0">
                <a:latin typeface="맑은 고딕"/>
                <a:ea typeface="맑은 고딕"/>
              </a:rPr>
              <a:t> </a:t>
            </a:r>
            <a:r>
              <a:rPr lang="ko-KR" altLang="en-US" sz="1400" dirty="0" err="1">
                <a:latin typeface="맑은 고딕"/>
                <a:ea typeface="맑은 고딕"/>
              </a:rPr>
              <a:t>Policy를</a:t>
            </a:r>
            <a:r>
              <a:rPr lang="ko-KR" altLang="en-US" sz="1400" dirty="0">
                <a:latin typeface="맑은 고딕"/>
                <a:ea typeface="맑은 고딕"/>
              </a:rPr>
              <a:t> 찾기 힘들다.</a:t>
            </a:r>
          </a:p>
        </p:txBody>
      </p:sp>
      <p:pic>
        <p:nvPicPr>
          <p:cNvPr id="5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665D1928-07C1-7C11-579B-9813F4C438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13" y="2034021"/>
            <a:ext cx="2886852" cy="2880294"/>
          </a:xfrm>
          <a:prstGeom prst="rect">
            <a:avLst/>
          </a:prstGeom>
          <a:noFill/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6A48F8D-2651-10D5-60E1-EA752FDA2CDB}"/>
              </a:ext>
            </a:extLst>
          </p:cNvPr>
          <p:cNvSpPr/>
          <p:nvPr/>
        </p:nvSpPr>
        <p:spPr>
          <a:xfrm>
            <a:off x="8799439" y="4559061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8C4231-1EEF-C660-FA14-6C4D190B5663}"/>
              </a:ext>
            </a:extLst>
          </p:cNvPr>
          <p:cNvSpPr/>
          <p:nvPr/>
        </p:nvSpPr>
        <p:spPr>
          <a:xfrm rot="5400000">
            <a:off x="6728950" y="3182806"/>
            <a:ext cx="1482849" cy="1707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BD1946-6961-66D7-48A0-A6E66F7524FA}"/>
              </a:ext>
            </a:extLst>
          </p:cNvPr>
          <p:cNvSpPr/>
          <p:nvPr/>
        </p:nvSpPr>
        <p:spPr>
          <a:xfrm>
            <a:off x="6209909" y="2486094"/>
            <a:ext cx="1351660" cy="1581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209330-0ED4-7F3F-8199-DE13F50CB00C}"/>
              </a:ext>
            </a:extLst>
          </p:cNvPr>
          <p:cNvSpPr/>
          <p:nvPr/>
        </p:nvSpPr>
        <p:spPr>
          <a:xfrm rot="10800000">
            <a:off x="6843548" y="3838182"/>
            <a:ext cx="675462" cy="171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978B67D-9CF4-EACE-89FD-9F917F4FD7F1}"/>
              </a:ext>
            </a:extLst>
          </p:cNvPr>
          <p:cNvSpPr/>
          <p:nvPr/>
        </p:nvSpPr>
        <p:spPr>
          <a:xfrm>
            <a:off x="6880359" y="4627598"/>
            <a:ext cx="1652915" cy="27743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80A92F-3318-AD20-A5EA-FBE3523D18D5}"/>
              </a:ext>
            </a:extLst>
          </p:cNvPr>
          <p:cNvSpPr/>
          <p:nvPr/>
        </p:nvSpPr>
        <p:spPr>
          <a:xfrm rot="5400000">
            <a:off x="6455488" y="4248992"/>
            <a:ext cx="960511" cy="1952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AAC933-18E0-717D-9149-5204992CD5CA}"/>
              </a:ext>
            </a:extLst>
          </p:cNvPr>
          <p:cNvSpPr/>
          <p:nvPr/>
        </p:nvSpPr>
        <p:spPr>
          <a:xfrm>
            <a:off x="6123122" y="2347451"/>
            <a:ext cx="1576551" cy="13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BC929A-5EBF-30E9-B213-4DF8C362CFE6}"/>
              </a:ext>
            </a:extLst>
          </p:cNvPr>
          <p:cNvSpPr/>
          <p:nvPr/>
        </p:nvSpPr>
        <p:spPr>
          <a:xfrm rot="5400000">
            <a:off x="6575320" y="3340424"/>
            <a:ext cx="2142753" cy="1568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4D687EC-AA87-41D4-98B4-06DD1261DCB2}"/>
              </a:ext>
            </a:extLst>
          </p:cNvPr>
          <p:cNvSpPr/>
          <p:nvPr/>
        </p:nvSpPr>
        <p:spPr>
          <a:xfrm>
            <a:off x="7568295" y="4297375"/>
            <a:ext cx="966273" cy="26191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821296D-F932-030D-FF48-5458E13AC5C3}"/>
              </a:ext>
            </a:extLst>
          </p:cNvPr>
          <p:cNvSpPr/>
          <p:nvPr/>
        </p:nvSpPr>
        <p:spPr>
          <a:xfrm>
            <a:off x="8800301" y="4067448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2</a:t>
            </a:r>
          </a:p>
        </p:txBody>
      </p:sp>
      <p:sp>
        <p:nvSpPr>
          <p:cNvPr id="24" name="웃는 얼굴 23">
            <a:extLst>
              <a:ext uri="{FF2B5EF4-FFF2-40B4-BE49-F238E27FC236}">
                <a16:creationId xmlns:a16="http://schemas.microsoft.com/office/drawing/2014/main" id="{E48E6D99-5E9A-6B0D-9292-25DFB4F6C609}"/>
              </a:ext>
            </a:extLst>
          </p:cNvPr>
          <p:cNvSpPr/>
          <p:nvPr/>
        </p:nvSpPr>
        <p:spPr>
          <a:xfrm>
            <a:off x="5967503" y="2146719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상자 32">
            <a:extLst>
              <a:ext uri="{FF2B5EF4-FFF2-40B4-BE49-F238E27FC236}">
                <a16:creationId xmlns:a16="http://schemas.microsoft.com/office/drawing/2014/main" id="{F3262A12-3087-8115-AFCF-11B6501E987D}"/>
              </a:ext>
            </a:extLst>
          </p:cNvPr>
          <p:cNvSpPr txBox="1">
            <a:spLocks/>
          </p:cNvSpPr>
          <p:nvPr/>
        </p:nvSpPr>
        <p:spPr>
          <a:xfrm>
            <a:off x="3888021" y="5560746"/>
            <a:ext cx="7361679" cy="7553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맑은 고딕"/>
                <a:ea typeface="맑은 고딕"/>
              </a:rPr>
              <a:t>따라서 대부분의 강화학습에서는 </a:t>
            </a:r>
            <a:r>
              <a:rPr lang="en-US" sz="1500" b="1" dirty="0">
                <a:latin typeface="Malgun Gothic"/>
                <a:ea typeface="+mn-lt"/>
              </a:rPr>
              <a:t>Decaying ε-Greedy</a:t>
            </a:r>
            <a:r>
              <a:rPr lang="ko-KR" altLang="en-US" sz="1400" dirty="0">
                <a:latin typeface="맑은 고딕"/>
                <a:ea typeface="맑은 고딕"/>
              </a:rPr>
              <a:t>라는 방법론을 도입한다.</a:t>
            </a:r>
          </a:p>
          <a:p>
            <a:r>
              <a:rPr lang="ko-KR" altLang="en-US" sz="1400" dirty="0">
                <a:latin typeface="맑은 고딕"/>
                <a:ea typeface="맑은 고딕"/>
              </a:rPr>
              <a:t>이것은 0과 1 사이의 </a:t>
            </a:r>
            <a:r>
              <a:rPr lang="ko-KR" altLang="en-US" sz="1400" err="1">
                <a:latin typeface="맑은 고딕"/>
                <a:ea typeface="맑은 고딕"/>
              </a:rPr>
              <a:t>확률값이며</a:t>
            </a:r>
            <a:r>
              <a:rPr lang="ko-KR" altLang="en-US" sz="1400" dirty="0">
                <a:latin typeface="맑은 고딕"/>
                <a:ea typeface="맑은 고딕"/>
              </a:rPr>
              <a:t>, </a:t>
            </a:r>
            <a:r>
              <a:rPr lang="ko-KR" altLang="en-US" sz="1400" err="1">
                <a:latin typeface="맑은 고딕"/>
                <a:ea typeface="맑은 고딕"/>
              </a:rPr>
              <a:t>Agent가</a:t>
            </a:r>
            <a:r>
              <a:rPr lang="ko-KR" altLang="en-US" sz="1400" dirty="0">
                <a:latin typeface="맑은 고딕"/>
                <a:ea typeface="맑은 고딕"/>
              </a:rPr>
              <a:t> 매 Time </a:t>
            </a:r>
            <a:r>
              <a:rPr lang="ko-KR" altLang="en-US" sz="1400" err="1">
                <a:latin typeface="맑은 고딕"/>
                <a:ea typeface="맑은 고딕"/>
              </a:rPr>
              <a:t>Step마다</a:t>
            </a:r>
            <a:r>
              <a:rPr lang="ko-KR" altLang="en-US" sz="1400" dirty="0">
                <a:latin typeface="맑은 고딕"/>
                <a:ea typeface="맑은 고딕"/>
              </a:rPr>
              <a:t> 해당 확률만큼 </a:t>
            </a:r>
          </a:p>
          <a:p>
            <a:r>
              <a:rPr lang="ko-KR" altLang="en-US" sz="1400" dirty="0" err="1">
                <a:latin typeface="맑은 고딕"/>
                <a:ea typeface="맑은 고딕"/>
              </a:rPr>
              <a:t>Random한</a:t>
            </a:r>
            <a:r>
              <a:rPr lang="ko-KR" altLang="en-US" sz="1400" dirty="0">
                <a:latin typeface="맑은 고딕"/>
                <a:ea typeface="맑은 고딕"/>
              </a:rPr>
              <a:t> </a:t>
            </a:r>
            <a:r>
              <a:rPr lang="ko-KR" altLang="en-US" sz="1400" dirty="0" err="1">
                <a:latin typeface="맑은 고딕"/>
                <a:ea typeface="맑은 고딕"/>
              </a:rPr>
              <a:t>Action을</a:t>
            </a:r>
            <a:r>
              <a:rPr lang="ko-KR" altLang="en-US" sz="1400" dirty="0">
                <a:latin typeface="맑은 고딕"/>
                <a:ea typeface="맑은 고딕"/>
              </a:rPr>
              <a:t> 하게 만들어 다양한 </a:t>
            </a:r>
            <a:r>
              <a:rPr lang="ko-KR" altLang="en-US" sz="1400" dirty="0" err="1">
                <a:latin typeface="맑은 고딕"/>
                <a:ea typeface="맑은 고딕"/>
              </a:rPr>
              <a:t>Policy를</a:t>
            </a:r>
            <a:r>
              <a:rPr lang="ko-KR" altLang="en-US" sz="1400" dirty="0">
                <a:latin typeface="맑은 고딕"/>
                <a:ea typeface="맑은 고딕"/>
              </a:rPr>
              <a:t> </a:t>
            </a:r>
            <a:r>
              <a:rPr lang="ko-KR" altLang="en-US" sz="1400" dirty="0" err="1">
                <a:latin typeface="맑은 고딕"/>
                <a:ea typeface="맑은 고딕"/>
              </a:rPr>
              <a:t>Exploration할</a:t>
            </a:r>
            <a:r>
              <a:rPr lang="ko-KR" altLang="en-US" sz="1400" dirty="0">
                <a:latin typeface="맑은 고딕"/>
                <a:ea typeface="맑은 고딕"/>
              </a:rPr>
              <a:t> 수 있도록 만드는 것이다.</a:t>
            </a:r>
          </a:p>
        </p:txBody>
      </p:sp>
      <p:pic>
        <p:nvPicPr>
          <p:cNvPr id="11" name="그림 10" descr="폰트, 텍스트, 타이포그래피, 친필이(가) 표시된 사진&#10;&#10;자동 생성된 설명">
            <a:extLst>
              <a:ext uri="{FF2B5EF4-FFF2-40B4-BE49-F238E27FC236}">
                <a16:creationId xmlns:a16="http://schemas.microsoft.com/office/drawing/2014/main" id="{457DA682-54EC-847C-2F99-D53DEDC29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8" y="1738852"/>
            <a:ext cx="2976717" cy="320003"/>
          </a:xfrm>
          <a:prstGeom prst="rect">
            <a:avLst/>
          </a:prstGeom>
        </p:spPr>
      </p:pic>
      <p:sp>
        <p:nvSpPr>
          <p:cNvPr id="14" name="텍스트 상자 32">
            <a:extLst>
              <a:ext uri="{FF2B5EF4-FFF2-40B4-BE49-F238E27FC236}">
                <a16:creationId xmlns:a16="http://schemas.microsoft.com/office/drawing/2014/main" id="{8A672D71-6441-F752-9097-B4241884C750}"/>
              </a:ext>
            </a:extLst>
          </p:cNvPr>
          <p:cNvSpPr txBox="1">
            <a:spLocks/>
          </p:cNvSpPr>
          <p:nvPr/>
        </p:nvSpPr>
        <p:spPr>
          <a:xfrm>
            <a:off x="1178005" y="2254649"/>
            <a:ext cx="78635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ea typeface="맑은 고딕"/>
              </a:rPr>
              <a:t>SARSA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650114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EDE2434F-A1AF-C944-B8C1-54F7236E3D4B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500" b="1">
                <a:latin typeface="Malgun Gothic"/>
                <a:ea typeface="Malgun Gothic"/>
              </a:rPr>
              <a:t>Decaying ε-Greedy</a:t>
            </a:r>
            <a:endParaRPr lang="en-US" sz="1500">
              <a:latin typeface="Malgun Gothic"/>
              <a:ea typeface="Malgun Gothic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B1E3D66D-3B1B-6A31-952F-E06AECC60F44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AD54DAE6-08AD-5D84-80F5-A02F229B8BFE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F00D6E-40A3-EA4B-4CF7-9F47DE829E01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pic>
        <p:nvPicPr>
          <p:cNvPr id="5" name="그림 65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665D1928-07C1-7C11-579B-9813F4C438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65" y="2040166"/>
            <a:ext cx="2886852" cy="2880294"/>
          </a:xfrm>
          <a:prstGeom prst="rect">
            <a:avLst/>
          </a:prstGeom>
          <a:noFill/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BD1946-6961-66D7-48A0-A6E66F7524FA}"/>
              </a:ext>
            </a:extLst>
          </p:cNvPr>
          <p:cNvSpPr/>
          <p:nvPr/>
        </p:nvSpPr>
        <p:spPr>
          <a:xfrm>
            <a:off x="4366361" y="2492239"/>
            <a:ext cx="1351660" cy="1581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978B67D-9CF4-EACE-89FD-9F917F4FD7F1}"/>
              </a:ext>
            </a:extLst>
          </p:cNvPr>
          <p:cNvSpPr/>
          <p:nvPr/>
        </p:nvSpPr>
        <p:spPr>
          <a:xfrm rot="5400000">
            <a:off x="4858601" y="3140469"/>
            <a:ext cx="1566882" cy="27743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821296D-F932-030D-FF48-5458E13AC5C3}"/>
              </a:ext>
            </a:extLst>
          </p:cNvPr>
          <p:cNvSpPr/>
          <p:nvPr/>
        </p:nvSpPr>
        <p:spPr>
          <a:xfrm>
            <a:off x="5389737" y="4116608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tx1"/>
                </a:solidFill>
                <a:ea typeface="맑은 고딕"/>
              </a:rPr>
              <a:t>2</a:t>
            </a:r>
          </a:p>
        </p:txBody>
      </p:sp>
      <p:sp>
        <p:nvSpPr>
          <p:cNvPr id="24" name="웃는 얼굴 23">
            <a:extLst>
              <a:ext uri="{FF2B5EF4-FFF2-40B4-BE49-F238E27FC236}">
                <a16:creationId xmlns:a16="http://schemas.microsoft.com/office/drawing/2014/main" id="{E48E6D99-5E9A-6B0D-9292-25DFB4F6C609}"/>
              </a:ext>
            </a:extLst>
          </p:cNvPr>
          <p:cNvSpPr/>
          <p:nvPr/>
        </p:nvSpPr>
        <p:spPr>
          <a:xfrm>
            <a:off x="4123955" y="2152864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0E6E98D-17C0-BA45-EC0E-B47331A88AB3}"/>
              </a:ext>
            </a:extLst>
          </p:cNvPr>
          <p:cNvSpPr/>
          <p:nvPr/>
        </p:nvSpPr>
        <p:spPr>
          <a:xfrm rot="10800000">
            <a:off x="5024520" y="3687388"/>
            <a:ext cx="688124" cy="27743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ADB27FD-74CA-287F-D6AB-AD883317827A}"/>
              </a:ext>
            </a:extLst>
          </p:cNvPr>
          <p:cNvSpPr/>
          <p:nvPr/>
        </p:nvSpPr>
        <p:spPr>
          <a:xfrm>
            <a:off x="4454810" y="3624996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ea typeface="맑은 고딕"/>
              </a:rPr>
              <a:t>1</a:t>
            </a:r>
          </a:p>
        </p:txBody>
      </p:sp>
      <p:pic>
        <p:nvPicPr>
          <p:cNvPr id="14" name="그림 13" descr="스크린샷, 번호, 폰트, 사각형이(가) 표시된 사진&#10;&#10;자동 생성된 설명">
            <a:extLst>
              <a:ext uri="{FF2B5EF4-FFF2-40B4-BE49-F238E27FC236}">
                <a16:creationId xmlns:a16="http://schemas.microsoft.com/office/drawing/2014/main" id="{45F2C7EE-AA1B-FAE5-8243-B5AB977820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716" y="2070892"/>
            <a:ext cx="2886852" cy="2880294"/>
          </a:xfrm>
          <a:prstGeom prst="rect">
            <a:avLst/>
          </a:prstGeom>
          <a:noFill/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922D6E-F243-45F8-1D9E-DC776F780D09}"/>
              </a:ext>
            </a:extLst>
          </p:cNvPr>
          <p:cNvSpPr/>
          <p:nvPr/>
        </p:nvSpPr>
        <p:spPr>
          <a:xfrm>
            <a:off x="8618812" y="2522965"/>
            <a:ext cx="1351660" cy="1581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15FB167-9AEF-A30B-EEE3-7B108DBACD0F}"/>
              </a:ext>
            </a:extLst>
          </p:cNvPr>
          <p:cNvSpPr/>
          <p:nvPr/>
        </p:nvSpPr>
        <p:spPr>
          <a:xfrm rot="5400000">
            <a:off x="8788432" y="3493815"/>
            <a:ext cx="2212123" cy="27743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7DF3904-D757-C54E-E023-4BACE8CE7420}"/>
              </a:ext>
            </a:extLst>
          </p:cNvPr>
          <p:cNvSpPr/>
          <p:nvPr/>
        </p:nvSpPr>
        <p:spPr>
          <a:xfrm>
            <a:off x="9648333" y="4811012"/>
            <a:ext cx="501315" cy="45452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tx1"/>
                </a:solidFill>
                <a:ea typeface="맑은 고딕"/>
              </a:rPr>
              <a:t>2</a:t>
            </a:r>
          </a:p>
        </p:txBody>
      </p:sp>
      <p:sp>
        <p:nvSpPr>
          <p:cNvPr id="25" name="웃는 얼굴 24">
            <a:extLst>
              <a:ext uri="{FF2B5EF4-FFF2-40B4-BE49-F238E27FC236}">
                <a16:creationId xmlns:a16="http://schemas.microsoft.com/office/drawing/2014/main" id="{D5317ABB-3820-6A0B-B1C3-F17951D5BD82}"/>
              </a:ext>
            </a:extLst>
          </p:cNvPr>
          <p:cNvSpPr/>
          <p:nvPr/>
        </p:nvSpPr>
        <p:spPr>
          <a:xfrm>
            <a:off x="8376406" y="2183590"/>
            <a:ext cx="474688" cy="487181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9" name="그림 28" descr="폰트, 텍스트, 타이포그래피, 친필이(가) 표시된 사진&#10;&#10;자동 생성된 설명">
            <a:extLst>
              <a:ext uri="{FF2B5EF4-FFF2-40B4-BE49-F238E27FC236}">
                <a16:creationId xmlns:a16="http://schemas.microsoft.com/office/drawing/2014/main" id="{5273A50C-A4B4-F3E2-4100-E32EE592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9" y="1738852"/>
            <a:ext cx="2976717" cy="320003"/>
          </a:xfrm>
          <a:prstGeom prst="rect">
            <a:avLst/>
          </a:prstGeom>
        </p:spPr>
      </p:pic>
      <p:sp>
        <p:nvSpPr>
          <p:cNvPr id="32" name="텍스트 상자 32">
            <a:extLst>
              <a:ext uri="{FF2B5EF4-FFF2-40B4-BE49-F238E27FC236}">
                <a16:creationId xmlns:a16="http://schemas.microsoft.com/office/drawing/2014/main" id="{F3062A7B-7B2F-B286-4827-760B0045A82A}"/>
              </a:ext>
            </a:extLst>
          </p:cNvPr>
          <p:cNvSpPr txBox="1">
            <a:spLocks/>
          </p:cNvSpPr>
          <p:nvPr/>
        </p:nvSpPr>
        <p:spPr>
          <a:xfrm>
            <a:off x="1178006" y="2254649"/>
            <a:ext cx="786358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ea typeface="맑은 고딕"/>
              </a:rPr>
              <a:t>SARSA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40549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로봇 - 무료 전자개 아이콘">
            <a:extLst>
              <a:ext uri="{FF2B5EF4-FFF2-40B4-BE49-F238E27FC236}">
                <a16:creationId xmlns:a16="http://schemas.microsoft.com/office/drawing/2014/main" id="{66752087-84F4-0452-9BDD-D4C7C196D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87" y="1403221"/>
            <a:ext cx="2743200" cy="2725212"/>
          </a:xfrm>
          <a:prstGeom prst="rect">
            <a:avLst/>
          </a:prstGeom>
        </p:spPr>
      </p:pic>
      <p:pic>
        <p:nvPicPr>
          <p:cNvPr id="17" name="그림 16" descr="환경 - 무료 자연개 아이콘">
            <a:extLst>
              <a:ext uri="{FF2B5EF4-FFF2-40B4-BE49-F238E27FC236}">
                <a16:creationId xmlns:a16="http://schemas.microsoft.com/office/drawing/2014/main" id="{D9FFA506-2C73-1ED9-162C-293D02397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163" y="1544110"/>
            <a:ext cx="2743200" cy="2743200"/>
          </a:xfrm>
          <a:prstGeom prst="rect">
            <a:avLst/>
          </a:prstGeom>
        </p:spPr>
      </p:pic>
      <p:sp>
        <p:nvSpPr>
          <p:cNvPr id="4" name="텍스트 상자 51">
            <a:extLst>
              <a:ext uri="{FF2B5EF4-FFF2-40B4-BE49-F238E27FC236}">
                <a16:creationId xmlns:a16="http://schemas.microsoft.com/office/drawing/2014/main" id="{D06FDD42-198C-6ECA-124A-51C1550418CF}"/>
              </a:ext>
            </a:extLst>
          </p:cNvPr>
          <p:cNvSpPr txBox="1">
            <a:spLocks/>
          </p:cNvSpPr>
          <p:nvPr/>
        </p:nvSpPr>
        <p:spPr>
          <a:xfrm>
            <a:off x="2257436" y="4238450"/>
            <a:ext cx="894550" cy="3552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err="1">
                <a:latin typeface="맑은 고딕"/>
                <a:ea typeface="맑은 고딕"/>
              </a:rPr>
              <a:t>Agent</a:t>
            </a:r>
            <a:endParaRPr lang="ko-KR" altLang="en-US" sz="1700" b="0" err="1">
              <a:latin typeface="맑은 고딕"/>
              <a:ea typeface="맑은 고딕"/>
            </a:endParaRPr>
          </a:p>
        </p:txBody>
      </p:sp>
      <p:sp>
        <p:nvSpPr>
          <p:cNvPr id="5" name="텍스트 상자 52">
            <a:extLst>
              <a:ext uri="{FF2B5EF4-FFF2-40B4-BE49-F238E27FC236}">
                <a16:creationId xmlns:a16="http://schemas.microsoft.com/office/drawing/2014/main" id="{C8BE45D5-9640-59A2-8B33-D33409F9C061}"/>
              </a:ext>
            </a:extLst>
          </p:cNvPr>
          <p:cNvSpPr txBox="1">
            <a:spLocks/>
          </p:cNvSpPr>
          <p:nvPr/>
        </p:nvSpPr>
        <p:spPr>
          <a:xfrm>
            <a:off x="8352076" y="4260228"/>
            <a:ext cx="1410125" cy="3552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700" b="0" err="1">
                <a:latin typeface="맑은 고딕"/>
                <a:ea typeface="맑은 고딕"/>
              </a:rPr>
              <a:t>Environment</a:t>
            </a:r>
            <a:endParaRPr lang="ko-KR" altLang="en-US" sz="1700" b="0" err="1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7738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 0">
            <a:extLst>
              <a:ext uri="{FF2B5EF4-FFF2-40B4-BE49-F238E27FC236}">
                <a16:creationId xmlns:a16="http://schemas.microsoft.com/office/drawing/2014/main" id="{EB89A41A-F88F-0B03-27B4-5D6D7B39BCF1}"/>
              </a:ext>
            </a:extLst>
          </p:cNvPr>
          <p:cNvSpPr txBox="1">
            <a:spLocks/>
          </p:cNvSpPr>
          <p:nvPr/>
        </p:nvSpPr>
        <p:spPr>
          <a:xfrm>
            <a:off x="3318638" y="154277"/>
            <a:ext cx="560134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EDE2434F-A1AF-C944-B8C1-54F7236E3D4B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500" b="1">
                <a:latin typeface="Malgun Gothic"/>
                <a:ea typeface="Malgun Gothic"/>
              </a:rPr>
              <a:t>Decaying ε-Greedy</a:t>
            </a:r>
            <a:endParaRPr lang="en-US" sz="1500">
              <a:latin typeface="Malgun Gothic"/>
              <a:ea typeface="Malgun Gothic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B1E3D66D-3B1B-6A31-952F-E06AECC60F44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AD54DAE6-08AD-5D84-80F5-A02F229B8BFE}"/>
              </a:ext>
            </a:extLst>
          </p:cNvPr>
          <p:cNvSpPr/>
          <p:nvPr/>
        </p:nvSpPr>
        <p:spPr>
          <a:xfrm>
            <a:off x="741162" y="950620"/>
            <a:ext cx="1697178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F00D6E-40A3-EA4B-4CF7-9F47DE829E01}"/>
              </a:ext>
            </a:extLst>
          </p:cNvPr>
          <p:cNvSpPr txBox="1"/>
          <p:nvPr/>
        </p:nvSpPr>
        <p:spPr>
          <a:xfrm>
            <a:off x="639131" y="609302"/>
            <a:ext cx="193286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Finding Optimal Q*</a:t>
            </a:r>
          </a:p>
        </p:txBody>
      </p:sp>
      <p:sp>
        <p:nvSpPr>
          <p:cNvPr id="3" name="텍스트 상자 32">
            <a:extLst>
              <a:ext uri="{FF2B5EF4-FFF2-40B4-BE49-F238E27FC236}">
                <a16:creationId xmlns:a16="http://schemas.microsoft.com/office/drawing/2014/main" id="{98FE90B5-73E5-3B17-90FA-5E8B0E44D754}"/>
              </a:ext>
            </a:extLst>
          </p:cNvPr>
          <p:cNvSpPr txBox="1">
            <a:spLocks/>
          </p:cNvSpPr>
          <p:nvPr/>
        </p:nvSpPr>
        <p:spPr>
          <a:xfrm>
            <a:off x="3808134" y="742940"/>
            <a:ext cx="7171180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>
                <a:latin typeface="맑은 고딕"/>
                <a:ea typeface="맑은 고딕"/>
              </a:rPr>
              <a:t>어느정도의</a:t>
            </a:r>
            <a:r>
              <a:rPr lang="ko-KR" altLang="en-US" sz="1400" dirty="0">
                <a:latin typeface="맑은 고딕"/>
                <a:ea typeface="맑은 고딕"/>
              </a:rPr>
              <a:t> </a:t>
            </a:r>
            <a:r>
              <a:rPr lang="ko-KR" altLang="en-US" sz="1400" dirty="0" err="1">
                <a:latin typeface="맑은 고딕"/>
                <a:ea typeface="맑은 고딕"/>
              </a:rPr>
              <a:t>Episode가</a:t>
            </a:r>
            <a:r>
              <a:rPr lang="ko-KR" altLang="en-US" sz="1400" dirty="0">
                <a:latin typeface="맑은 고딕"/>
                <a:ea typeface="맑은 고딕"/>
              </a:rPr>
              <a:t> 지나고 나면 </a:t>
            </a:r>
            <a:r>
              <a:rPr lang="en-US" altLang="ko-KR" sz="1500" b="1" dirty="0">
                <a:latin typeface="Malgun Gothic"/>
                <a:ea typeface="+mn-lt"/>
              </a:rPr>
              <a:t>ε</a:t>
            </a:r>
            <a:r>
              <a:rPr lang="ko-KR" altLang="en-US" sz="1400" dirty="0">
                <a:latin typeface="맑은 고딕"/>
                <a:ea typeface="맑은 고딕"/>
              </a:rPr>
              <a:t>값을 점차 감소시키면서 </a:t>
            </a:r>
            <a:r>
              <a:rPr lang="ko-KR" altLang="en-US" sz="1400" dirty="0" err="1">
                <a:latin typeface="맑은 고딕"/>
                <a:ea typeface="맑은 고딕"/>
              </a:rPr>
              <a:t>Optimal</a:t>
            </a:r>
            <a:r>
              <a:rPr lang="ko-KR" altLang="en-US" sz="1400" dirty="0">
                <a:latin typeface="맑은 고딕"/>
                <a:ea typeface="맑은 고딕"/>
              </a:rPr>
              <a:t> </a:t>
            </a:r>
            <a:r>
              <a:rPr lang="ko-KR" altLang="en-US" sz="1400" dirty="0" err="1">
                <a:latin typeface="맑은 고딕"/>
                <a:ea typeface="맑은 고딕"/>
              </a:rPr>
              <a:t>Q</a:t>
            </a:r>
            <a:r>
              <a:rPr lang="ko-KR" altLang="en-US" sz="1400" dirty="0">
                <a:latin typeface="맑은 고딕"/>
                <a:ea typeface="맑은 고딕"/>
              </a:rPr>
              <a:t>* 값을</a:t>
            </a:r>
            <a:endParaRPr lang="ko-KR" dirty="0"/>
          </a:p>
          <a:p>
            <a:r>
              <a:rPr lang="ko-KR" altLang="en-US" sz="1400" dirty="0">
                <a:ea typeface="맑은 고딕"/>
              </a:rPr>
              <a:t>따가도록 만드는데, 이 때문에 </a:t>
            </a:r>
            <a:r>
              <a:rPr lang="en-US" altLang="ko-KR" sz="1500" b="1" dirty="0">
                <a:latin typeface="Malgun Gothic"/>
                <a:ea typeface="+mn-lt"/>
              </a:rPr>
              <a:t>Decaying ε-Greedy</a:t>
            </a:r>
            <a:r>
              <a:rPr lang="ko-KR" altLang="en-US" sz="1400" dirty="0" err="1">
                <a:ea typeface="맑은 고딕"/>
              </a:rPr>
              <a:t>라고</a:t>
            </a:r>
            <a:r>
              <a:rPr lang="ko-KR" altLang="en-US" sz="1400" dirty="0">
                <a:ea typeface="맑은 고딕"/>
              </a:rPr>
              <a:t> 부른다.</a:t>
            </a:r>
          </a:p>
        </p:txBody>
      </p:sp>
    </p:spTree>
    <p:extLst>
      <p:ext uri="{BB962C8B-B14F-4D97-AF65-F5344CB8AC3E}">
        <p14:creationId xmlns:p14="http://schemas.microsoft.com/office/powerpoint/2010/main" val="6619952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2564837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2B604F1-DC61-16D7-F6E4-69360F058259}"/>
              </a:ext>
            </a:extLst>
          </p:cNvPr>
          <p:cNvSpPr txBox="1"/>
          <p:nvPr/>
        </p:nvSpPr>
        <p:spPr>
          <a:xfrm>
            <a:off x="629771" y="799417"/>
            <a:ext cx="4177692" cy="6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ko-KR" altLang="en-US" sz="2400">
                <a:ea typeface="맑은 고딕"/>
              </a:rPr>
              <a:t>6. </a:t>
            </a:r>
            <a:r>
              <a:rPr lang="ko-KR" altLang="en-US" sz="2400" err="1">
                <a:ea typeface="맑은 고딕"/>
              </a:rPr>
              <a:t>Q-Learning</a:t>
            </a:r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AA8F2926-30A5-DAEC-61FC-50A6F1074201}"/>
              </a:ext>
            </a:extLst>
          </p:cNvPr>
          <p:cNvSpPr/>
          <p:nvPr/>
        </p:nvSpPr>
        <p:spPr>
          <a:xfrm>
            <a:off x="590021" y="1460719"/>
            <a:ext cx="1993161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텍스트 상자 32">
            <a:extLst>
              <a:ext uri="{FF2B5EF4-FFF2-40B4-BE49-F238E27FC236}">
                <a16:creationId xmlns:a16="http://schemas.microsoft.com/office/drawing/2014/main" id="{B3013556-6510-7544-DF7D-68B92CBC8945}"/>
              </a:ext>
            </a:extLst>
          </p:cNvPr>
          <p:cNvSpPr txBox="1">
            <a:spLocks/>
          </p:cNvSpPr>
          <p:nvPr/>
        </p:nvSpPr>
        <p:spPr>
          <a:xfrm>
            <a:off x="2699874" y="5009815"/>
            <a:ext cx="7096022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>
                <a:ea typeface="맑은 고딕"/>
              </a:rPr>
              <a:t>이전에 구한 공식을 바탕으로 </a:t>
            </a:r>
            <a:r>
              <a:rPr lang="ko-KR" altLang="en-US" sz="1500" dirty="0" err="1">
                <a:ea typeface="맑은 고딕"/>
              </a:rPr>
              <a:t>Q-Learning과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Q-Learning</a:t>
            </a:r>
            <a:r>
              <a:rPr lang="ko-KR" altLang="en-US" sz="1500" dirty="0">
                <a:ea typeface="맑은 고딕"/>
              </a:rPr>
              <a:t> 실습에 대해서 소개한다.</a:t>
            </a:r>
            <a:endParaRPr lang="ko-KR" dirty="0"/>
          </a:p>
        </p:txBody>
      </p:sp>
      <p:pic>
        <p:nvPicPr>
          <p:cNvPr id="5" name="그림 4" descr="폰트, 텍스트, 타이포그래피, 친필이(가) 표시된 사진&#10;&#10;자동 생성된 설명">
            <a:extLst>
              <a:ext uri="{FF2B5EF4-FFF2-40B4-BE49-F238E27FC236}">
                <a16:creationId xmlns:a16="http://schemas.microsoft.com/office/drawing/2014/main" id="{289997A5-553F-3EBC-5C31-49D894B3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771" y="4233789"/>
            <a:ext cx="6405716" cy="68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385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500" b="1" dirty="0">
                <a:latin typeface="Malgun Gothic"/>
                <a:ea typeface="Malgun Gothic"/>
              </a:rPr>
              <a:t>Q-Learning</a:t>
            </a:r>
            <a:r>
              <a:rPr lang="ko-KR" altLang="en-US" sz="1500" b="1" dirty="0">
                <a:latin typeface="Malgun Gothic"/>
                <a:ea typeface="Malgun Gothic"/>
              </a:rPr>
              <a:t>과</a:t>
            </a:r>
            <a:r>
              <a:rPr lang="en-US" altLang="ko-KR" sz="1500" b="1" dirty="0">
                <a:latin typeface="Malgun Gothic"/>
                <a:ea typeface="Malgun Gothic"/>
              </a:rPr>
              <a:t> </a:t>
            </a:r>
            <a:r>
              <a:rPr lang="en-US" altLang="ko-KR" sz="1500" b="1" dirty="0" err="1">
                <a:latin typeface="Malgun Gothic"/>
                <a:ea typeface="Malgun Gothic"/>
              </a:rPr>
              <a:t>SARSA의</a:t>
            </a:r>
            <a:r>
              <a:rPr lang="en-US" altLang="ko-KR" sz="1500" b="1" dirty="0">
                <a:latin typeface="Malgun Gothic"/>
                <a:ea typeface="Malgun Gothic"/>
              </a:rPr>
              <a:t> </a:t>
            </a:r>
            <a:r>
              <a:rPr lang="en-US" altLang="ko-KR" sz="1500" b="1" dirty="0" err="1">
                <a:latin typeface="Malgun Gothic"/>
                <a:ea typeface="Malgun Gothic"/>
              </a:rPr>
              <a:t>차이</a:t>
            </a:r>
            <a:endParaRPr lang="en-US" sz="1500" dirty="0" err="1">
              <a:latin typeface="Malgun Gothic"/>
              <a:ea typeface="Malgun Gothic"/>
            </a:endParaRPr>
          </a:p>
        </p:txBody>
      </p:sp>
      <p:pic>
        <p:nvPicPr>
          <p:cNvPr id="7" name="그림 6" descr="폰트, 텍스트, 타이포그래피, 친필이(가) 표시된 사진&#10;&#10;자동 생성된 설명">
            <a:extLst>
              <a:ext uri="{FF2B5EF4-FFF2-40B4-BE49-F238E27FC236}">
                <a16:creationId xmlns:a16="http://schemas.microsoft.com/office/drawing/2014/main" id="{3FF323EC-162E-B974-4809-E68241E5B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465" y="608144"/>
            <a:ext cx="6405716" cy="688712"/>
          </a:xfrm>
          <a:prstGeom prst="rect">
            <a:avLst/>
          </a:prstGeom>
        </p:spPr>
      </p:pic>
      <p:sp>
        <p:nvSpPr>
          <p:cNvPr id="10" name="텍스트 상자 32">
            <a:extLst>
              <a:ext uri="{FF2B5EF4-FFF2-40B4-BE49-F238E27FC236}">
                <a16:creationId xmlns:a16="http://schemas.microsoft.com/office/drawing/2014/main" id="{6748998E-2A2D-40DF-CAFF-810EEE0838C4}"/>
              </a:ext>
            </a:extLst>
          </p:cNvPr>
          <p:cNvSpPr txBox="1">
            <a:spLocks/>
          </p:cNvSpPr>
          <p:nvPr/>
        </p:nvSpPr>
        <p:spPr>
          <a:xfrm>
            <a:off x="3511035" y="1390315"/>
            <a:ext cx="7096022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err="1">
                <a:ea typeface="맑은 고딕"/>
              </a:rPr>
              <a:t>Q-Learning과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SARSA는</a:t>
            </a:r>
            <a:r>
              <a:rPr lang="ko-KR" altLang="en-US" sz="1500" dirty="0">
                <a:ea typeface="맑은 고딕"/>
              </a:rPr>
              <a:t> 거의 비슷하지만, 한 가지 차이점을 가진다.</a:t>
            </a:r>
          </a:p>
          <a:p>
            <a:r>
              <a:rPr lang="ko-KR" altLang="en-US" sz="1500" dirty="0">
                <a:ea typeface="맑은 고딕"/>
              </a:rPr>
              <a:t>바로, </a:t>
            </a:r>
            <a:r>
              <a:rPr lang="ko-KR" altLang="en-US" sz="1500" dirty="0" err="1">
                <a:ea typeface="맑은 고딕"/>
              </a:rPr>
              <a:t>SARSA는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On-Policy이고</a:t>
            </a:r>
            <a:r>
              <a:rPr lang="ko-KR" altLang="en-US" sz="1500" dirty="0">
                <a:ea typeface="맑은 고딕"/>
              </a:rPr>
              <a:t>, </a:t>
            </a:r>
            <a:r>
              <a:rPr lang="ko-KR" altLang="en-US" sz="1500" dirty="0" err="1">
                <a:ea typeface="맑은 고딕"/>
              </a:rPr>
              <a:t>Q-Learning은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Off-Policy라는</a:t>
            </a:r>
            <a:r>
              <a:rPr lang="ko-KR" altLang="en-US" sz="1500" dirty="0">
                <a:ea typeface="맑은 고딕"/>
              </a:rPr>
              <a:t> 것이다.</a:t>
            </a:r>
          </a:p>
        </p:txBody>
      </p:sp>
      <p:sp>
        <p:nvSpPr>
          <p:cNvPr id="12" name="Rect 0">
            <a:extLst>
              <a:ext uri="{FF2B5EF4-FFF2-40B4-BE49-F238E27FC236}">
                <a16:creationId xmlns:a16="http://schemas.microsoft.com/office/drawing/2014/main" id="{D28406AF-C354-2B9B-EFB0-00DC000FAC86}"/>
              </a:ext>
            </a:extLst>
          </p:cNvPr>
          <p:cNvSpPr txBox="1">
            <a:spLocks/>
          </p:cNvSpPr>
          <p:nvPr/>
        </p:nvSpPr>
        <p:spPr>
          <a:xfrm>
            <a:off x="3553932" y="2657083"/>
            <a:ext cx="5450205" cy="33983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en-US" altLang="ko-KR" sz="1600" b="1" dirty="0">
                <a:latin typeface="Malgun Gothic"/>
                <a:ea typeface="Malgun Gothic"/>
              </a:rPr>
              <a:t>On-Policy (SARSA)</a:t>
            </a:r>
            <a:endParaRPr lang="ko-KR" sz="1600" b="1" dirty="0">
              <a:latin typeface="Malgun Gothic"/>
              <a:ea typeface="Malgun Gothic"/>
            </a:endParaRPr>
          </a:p>
        </p:txBody>
      </p:sp>
      <p:sp>
        <p:nvSpPr>
          <p:cNvPr id="14" name="텍스트 상자 32">
            <a:extLst>
              <a:ext uri="{FF2B5EF4-FFF2-40B4-BE49-F238E27FC236}">
                <a16:creationId xmlns:a16="http://schemas.microsoft.com/office/drawing/2014/main" id="{11489A39-6D4E-7AB3-ACB1-492B81A69233}"/>
              </a:ext>
            </a:extLst>
          </p:cNvPr>
          <p:cNvSpPr txBox="1">
            <a:spLocks/>
          </p:cNvSpPr>
          <p:nvPr/>
        </p:nvSpPr>
        <p:spPr>
          <a:xfrm>
            <a:off x="3554050" y="3037218"/>
            <a:ext cx="7827296" cy="19402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err="1">
                <a:ea typeface="맑은 고딕"/>
              </a:rPr>
              <a:t>On-Policy는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behavior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policy와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target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policy가</a:t>
            </a:r>
            <a:r>
              <a:rPr lang="ko-KR" altLang="en-US" sz="1500" dirty="0">
                <a:ea typeface="맑은 고딕"/>
              </a:rPr>
              <a:t> 동일한 방식이다.</a:t>
            </a:r>
          </a:p>
          <a:p>
            <a:endParaRPr lang="ko-KR" altLang="en-US" sz="1500" dirty="0">
              <a:ea typeface="맑은 고딕"/>
            </a:endParaRPr>
          </a:p>
          <a:p>
            <a:r>
              <a:rPr lang="ko-KR" altLang="en-US" sz="1500" dirty="0" err="1">
                <a:ea typeface="맑은 고딕"/>
              </a:rPr>
              <a:t>Behavior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policy란</a:t>
            </a:r>
            <a:r>
              <a:rPr lang="ko-KR" altLang="en-US" sz="1500" dirty="0">
                <a:ea typeface="맑은 고딕"/>
              </a:rPr>
              <a:t>, </a:t>
            </a:r>
            <a:r>
              <a:rPr lang="ko-KR" altLang="en-US" sz="1500" dirty="0" err="1">
                <a:ea typeface="맑은 고딕"/>
              </a:rPr>
              <a:t>St에서</a:t>
            </a:r>
            <a:r>
              <a:rPr lang="ko-KR" altLang="en-US" sz="1500" dirty="0">
                <a:ea typeface="맑은 고딕"/>
              </a:rPr>
              <a:t> St+1로 천이하기 위해 </a:t>
            </a:r>
            <a:r>
              <a:rPr lang="ko-KR" altLang="en-US" sz="1500" dirty="0" err="1">
                <a:ea typeface="맑은 고딕"/>
              </a:rPr>
              <a:t>action을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sampling하는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policy이다</a:t>
            </a:r>
            <a:r>
              <a:rPr lang="ko-KR" altLang="en-US" sz="1500" dirty="0">
                <a:ea typeface="맑은 고딕"/>
              </a:rPr>
              <a:t>.</a:t>
            </a:r>
          </a:p>
          <a:p>
            <a:r>
              <a:rPr lang="ko-KR" altLang="en-US" sz="1500" dirty="0">
                <a:ea typeface="맑은 고딕"/>
              </a:rPr>
              <a:t>Target </a:t>
            </a:r>
            <a:r>
              <a:rPr lang="ko-KR" altLang="en-US" sz="1500" dirty="0" err="1">
                <a:ea typeface="맑은 고딕"/>
              </a:rPr>
              <a:t>policy란</a:t>
            </a:r>
            <a:r>
              <a:rPr lang="ko-KR" altLang="en-US" sz="1500" dirty="0">
                <a:ea typeface="맑은 고딕"/>
              </a:rPr>
              <a:t>, St+1에서 다음 </a:t>
            </a:r>
            <a:r>
              <a:rPr lang="ko-KR" altLang="en-US" sz="1500" dirty="0" err="1">
                <a:ea typeface="맑은 고딕"/>
              </a:rPr>
              <a:t>State로</a:t>
            </a:r>
            <a:r>
              <a:rPr lang="ko-KR" altLang="en-US" sz="1500" dirty="0">
                <a:ea typeface="맑은 고딕"/>
              </a:rPr>
              <a:t> 천이하기 위해 </a:t>
            </a:r>
            <a:r>
              <a:rPr lang="ko-KR" altLang="en-US" sz="1500" dirty="0" err="1">
                <a:ea typeface="맑은 고딕"/>
              </a:rPr>
              <a:t>action을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sampling하는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policy이다</a:t>
            </a:r>
            <a:r>
              <a:rPr lang="ko-KR" altLang="en-US" sz="1500" dirty="0">
                <a:ea typeface="맑은 고딕"/>
              </a:rPr>
              <a:t>.</a:t>
            </a:r>
          </a:p>
          <a:p>
            <a:endParaRPr lang="ko-KR" altLang="en-US" sz="1500" dirty="0">
              <a:ea typeface="맑은 고딕"/>
            </a:endParaRPr>
          </a:p>
          <a:p>
            <a:r>
              <a:rPr lang="ko-KR" altLang="en-US" sz="1500" err="1">
                <a:ea typeface="맑은 고딕"/>
              </a:rPr>
              <a:t>SARSA에서는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off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policy와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target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err="1">
                <a:ea typeface="맑은 고딕"/>
              </a:rPr>
              <a:t>policy를</a:t>
            </a:r>
            <a:r>
              <a:rPr lang="ko-KR" altLang="en-US" sz="1500" dirty="0">
                <a:ea typeface="맑은 고딕"/>
              </a:rPr>
              <a:t> 모두 </a:t>
            </a:r>
            <a:r>
              <a:rPr lang="en-US" altLang="ko-KR" sz="1500" dirty="0">
                <a:latin typeface="Malgun Gothic"/>
                <a:ea typeface="+mn-lt"/>
              </a:rPr>
              <a:t>Decaying ε-Greedy</a:t>
            </a:r>
            <a:r>
              <a:rPr lang="ko-KR" altLang="en-US" sz="1500" dirty="0">
                <a:ea typeface="맑은 고딕"/>
              </a:rPr>
              <a:t>로 사용한다.</a:t>
            </a:r>
          </a:p>
          <a:p>
            <a:endParaRPr lang="ko-KR" altLang="en-US" sz="1500" dirty="0">
              <a:ea typeface="맑은 고딕"/>
            </a:endParaRPr>
          </a:p>
          <a:p>
            <a:endParaRPr lang="ko-KR" altLang="en-US" sz="1500" dirty="0">
              <a:ea typeface="맑은 고딕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500" b="1" dirty="0">
                <a:latin typeface="Malgun Gothic"/>
                <a:ea typeface="Malgun Gothic"/>
              </a:rPr>
              <a:t>Q-Learning</a:t>
            </a:r>
            <a:r>
              <a:rPr lang="ko-KR" altLang="en-US" sz="1500" b="1" dirty="0">
                <a:latin typeface="Malgun Gothic"/>
                <a:ea typeface="Malgun Gothic"/>
              </a:rPr>
              <a:t>과</a:t>
            </a:r>
            <a:r>
              <a:rPr lang="en-US" altLang="ko-KR" sz="1500" b="1" dirty="0">
                <a:latin typeface="Malgun Gothic"/>
                <a:ea typeface="Malgun Gothic"/>
              </a:rPr>
              <a:t> </a:t>
            </a:r>
            <a:r>
              <a:rPr lang="en-US" altLang="ko-KR" sz="1500" b="1" dirty="0" err="1">
                <a:latin typeface="Malgun Gothic"/>
                <a:ea typeface="Malgun Gothic"/>
              </a:rPr>
              <a:t>SARSA의</a:t>
            </a:r>
            <a:r>
              <a:rPr lang="en-US" altLang="ko-KR" sz="1500" b="1" dirty="0">
                <a:latin typeface="Malgun Gothic"/>
                <a:ea typeface="Malgun Gothic"/>
              </a:rPr>
              <a:t> </a:t>
            </a:r>
            <a:r>
              <a:rPr lang="en-US" altLang="ko-KR" sz="1500" b="1" dirty="0" err="1">
                <a:latin typeface="Malgun Gothic"/>
                <a:ea typeface="Malgun Gothic"/>
              </a:rPr>
              <a:t>차이</a:t>
            </a:r>
            <a:endParaRPr lang="en-US" sz="1500" dirty="0" err="1">
              <a:latin typeface="Malgun Gothic"/>
              <a:ea typeface="Malgun Gothic"/>
            </a:endParaRPr>
          </a:p>
        </p:txBody>
      </p:sp>
      <p:pic>
        <p:nvPicPr>
          <p:cNvPr id="7" name="그림 6" descr="폰트, 텍스트, 타이포그래피, 친필이(가) 표시된 사진&#10;&#10;자동 생성된 설명">
            <a:extLst>
              <a:ext uri="{FF2B5EF4-FFF2-40B4-BE49-F238E27FC236}">
                <a16:creationId xmlns:a16="http://schemas.microsoft.com/office/drawing/2014/main" id="{3FF323EC-162E-B974-4809-E68241E5B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465" y="608144"/>
            <a:ext cx="6405716" cy="688712"/>
          </a:xfrm>
          <a:prstGeom prst="rect">
            <a:avLst/>
          </a:prstGeom>
        </p:spPr>
      </p:pic>
      <p:sp>
        <p:nvSpPr>
          <p:cNvPr id="12" name="Rect 0">
            <a:extLst>
              <a:ext uri="{FF2B5EF4-FFF2-40B4-BE49-F238E27FC236}">
                <a16:creationId xmlns:a16="http://schemas.microsoft.com/office/drawing/2014/main" id="{D28406AF-C354-2B9B-EFB0-00DC000FAC86}"/>
              </a:ext>
            </a:extLst>
          </p:cNvPr>
          <p:cNvSpPr txBox="1">
            <a:spLocks/>
          </p:cNvSpPr>
          <p:nvPr/>
        </p:nvSpPr>
        <p:spPr>
          <a:xfrm>
            <a:off x="3541642" y="1618551"/>
            <a:ext cx="5450205" cy="58605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>
              <a:buFont typeface="Wingdings,Sans-Serif"/>
              <a:buChar char=""/>
            </a:pPr>
            <a:r>
              <a:rPr lang="en-US" sz="1600" b="1" dirty="0">
                <a:latin typeface="Malgun Gothic"/>
                <a:ea typeface="Malgun Gothic"/>
              </a:rPr>
              <a:t>Off-Policy (Q-Learning)</a:t>
            </a:r>
            <a:endParaRPr lang="ko-KR" sz="1600" dirty="0">
              <a:latin typeface="Malgun Gothic"/>
              <a:ea typeface="Malgun Gothic"/>
            </a:endParaRPr>
          </a:p>
          <a:p>
            <a:pPr marL="254000" indent="-254000">
              <a:buFont typeface="Wingdings,Sans-Serif"/>
              <a:buChar char=""/>
            </a:pPr>
            <a:endParaRPr lang="en-US" altLang="ko-KR" sz="1600" b="1" dirty="0">
              <a:latin typeface="Malgun Gothic"/>
              <a:ea typeface="Malgun Gothic"/>
            </a:endParaRPr>
          </a:p>
        </p:txBody>
      </p:sp>
      <p:sp>
        <p:nvSpPr>
          <p:cNvPr id="14" name="텍스트 상자 32">
            <a:extLst>
              <a:ext uri="{FF2B5EF4-FFF2-40B4-BE49-F238E27FC236}">
                <a16:creationId xmlns:a16="http://schemas.microsoft.com/office/drawing/2014/main" id="{11489A39-6D4E-7AB3-ACB1-492B81A69233}"/>
              </a:ext>
            </a:extLst>
          </p:cNvPr>
          <p:cNvSpPr txBox="1">
            <a:spLocks/>
          </p:cNvSpPr>
          <p:nvPr/>
        </p:nvSpPr>
        <p:spPr>
          <a:xfrm>
            <a:off x="3541760" y="1998686"/>
            <a:ext cx="7096022" cy="147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err="1">
                <a:ea typeface="맑은 고딕"/>
              </a:rPr>
              <a:t>Off-Policy는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behavior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policy와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target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policy가</a:t>
            </a:r>
            <a:r>
              <a:rPr lang="ko-KR" altLang="en-US" sz="1500" dirty="0">
                <a:ea typeface="맑은 고딕"/>
              </a:rPr>
              <a:t> 서로 다른 방식이다.</a:t>
            </a:r>
          </a:p>
          <a:p>
            <a:endParaRPr lang="ko-KR" altLang="en-US" sz="1500" dirty="0">
              <a:ea typeface="맑은 고딕"/>
            </a:endParaRPr>
          </a:p>
          <a:p>
            <a:r>
              <a:rPr lang="ko-KR" altLang="en-US" sz="1500" dirty="0" err="1">
                <a:ea typeface="맑은 고딕"/>
              </a:rPr>
              <a:t>Q-Learning에서의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behavior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policy는</a:t>
            </a:r>
            <a:r>
              <a:rPr lang="ko-KR" altLang="en-US" sz="1500" dirty="0">
                <a:ea typeface="맑은 고딕"/>
              </a:rPr>
              <a:t> </a:t>
            </a:r>
            <a:r>
              <a:rPr lang="en-US" altLang="ko-KR" sz="1500" dirty="0">
                <a:latin typeface="Malgun Gothic"/>
                <a:ea typeface="+mn-lt"/>
              </a:rPr>
              <a:t>Decaying ε-Greedy</a:t>
            </a:r>
            <a:r>
              <a:rPr lang="ko-KR" altLang="en-US" sz="1500" dirty="0">
                <a:ea typeface="맑은 고딕"/>
              </a:rPr>
              <a:t>이며,</a:t>
            </a:r>
          </a:p>
          <a:p>
            <a:r>
              <a:rPr lang="ko-KR" altLang="en-US" sz="1500" dirty="0" err="1">
                <a:ea typeface="맑은 고딕"/>
              </a:rPr>
              <a:t>target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policy는</a:t>
            </a:r>
            <a:r>
              <a:rPr lang="ko-KR" altLang="en-US" sz="1500" dirty="0">
                <a:ea typeface="맑은 고딕"/>
              </a:rPr>
              <a:t> </a:t>
            </a:r>
            <a:r>
              <a:rPr lang="en-US" altLang="ko-KR" sz="1500" dirty="0">
                <a:latin typeface="Malgun Gothic"/>
                <a:ea typeface="+mn-lt"/>
              </a:rPr>
              <a:t>Greedy </a:t>
            </a:r>
            <a:r>
              <a:rPr lang="en-US" altLang="ko-KR" sz="1500" dirty="0" err="1">
                <a:latin typeface="Malgun Gothic"/>
                <a:ea typeface="+mn-lt"/>
              </a:rPr>
              <a:t>방식을</a:t>
            </a:r>
            <a:r>
              <a:rPr lang="en-US" altLang="ko-KR" sz="1500" dirty="0">
                <a:latin typeface="Malgun Gothic"/>
                <a:ea typeface="+mn-lt"/>
              </a:rPr>
              <a:t> </a:t>
            </a:r>
            <a:r>
              <a:rPr lang="en-US" altLang="ko-KR" sz="1500" dirty="0" err="1">
                <a:latin typeface="Malgun Gothic"/>
                <a:ea typeface="+mn-lt"/>
              </a:rPr>
              <a:t>사용한다</a:t>
            </a:r>
            <a:r>
              <a:rPr lang="en-US" altLang="ko-KR" sz="1500" dirty="0">
                <a:latin typeface="Malgun Gothic"/>
                <a:ea typeface="+mn-lt"/>
              </a:rPr>
              <a:t>.</a:t>
            </a:r>
          </a:p>
          <a:p>
            <a:endParaRPr lang="ko-KR" altLang="en-US" sz="1500" dirty="0">
              <a:ea typeface="맑은 고딕"/>
            </a:endParaRPr>
          </a:p>
          <a:p>
            <a:r>
              <a:rPr lang="ko-KR" altLang="en-US" sz="1500" dirty="0">
                <a:ea typeface="맑은 고딕"/>
              </a:rPr>
              <a:t>따라서, 공식이 다음과 같이 표현될 수 있다.</a:t>
            </a:r>
          </a:p>
        </p:txBody>
      </p:sp>
      <p:pic>
        <p:nvPicPr>
          <p:cNvPr id="11" name="그림 10" descr="폰트, 텍스트, 타이포그래피, 서예이(가) 표시된 사진&#10;&#10;자동 생성된 설명">
            <a:extLst>
              <a:ext uri="{FF2B5EF4-FFF2-40B4-BE49-F238E27FC236}">
                <a16:creationId xmlns:a16="http://schemas.microsoft.com/office/drawing/2014/main" id="{5DECD86F-9971-C711-88D4-40B98AF9D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529" y="3769922"/>
            <a:ext cx="7247603" cy="676237"/>
          </a:xfrm>
          <a:prstGeom prst="rect">
            <a:avLst/>
          </a:prstGeom>
        </p:spPr>
      </p:pic>
      <p:sp>
        <p:nvSpPr>
          <p:cNvPr id="15" name="텍스트 상자 32">
            <a:extLst>
              <a:ext uri="{FF2B5EF4-FFF2-40B4-BE49-F238E27FC236}">
                <a16:creationId xmlns:a16="http://schemas.microsoft.com/office/drawing/2014/main" id="{1D93D49C-BD9B-DD0C-253A-F07204701AAD}"/>
              </a:ext>
            </a:extLst>
          </p:cNvPr>
          <p:cNvSpPr txBox="1">
            <a:spLocks/>
          </p:cNvSpPr>
          <p:nvPr/>
        </p:nvSpPr>
        <p:spPr>
          <a:xfrm>
            <a:off x="3541759" y="4591944"/>
            <a:ext cx="7458586" cy="19402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>
                <a:ea typeface="맑은 고딕"/>
              </a:rPr>
              <a:t>정리하자면 </a:t>
            </a:r>
            <a:r>
              <a:rPr lang="ko-KR" altLang="en-US" sz="1500" dirty="0" err="1">
                <a:ea typeface="맑은 고딕"/>
              </a:rPr>
              <a:t>SARSA는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Q값을</a:t>
            </a:r>
            <a:r>
              <a:rPr lang="ko-KR" altLang="en-US" sz="1500" dirty="0">
                <a:ea typeface="맑은 고딕"/>
              </a:rPr>
              <a:t> 업데이트 할 때,                 와                    에서의</a:t>
            </a:r>
          </a:p>
          <a:p>
            <a:endParaRPr lang="ko-KR" altLang="en-US" sz="1500" dirty="0">
              <a:ea typeface="맑은 고딕"/>
            </a:endParaRPr>
          </a:p>
          <a:p>
            <a:r>
              <a:rPr lang="ko-KR" altLang="en-US" sz="1500" err="1">
                <a:ea typeface="맑은 고딕"/>
              </a:rPr>
              <a:t>Action을</a:t>
            </a:r>
            <a:r>
              <a:rPr lang="ko-KR" altLang="en-US" sz="1500" dirty="0">
                <a:ea typeface="맑은 고딕"/>
              </a:rPr>
              <a:t> 모두 </a:t>
            </a:r>
            <a:r>
              <a:rPr lang="en-US" altLang="ko-KR" sz="1500" dirty="0">
                <a:latin typeface="Malgun Gothic"/>
                <a:ea typeface="+mn-lt"/>
              </a:rPr>
              <a:t>Decaying ε-</a:t>
            </a:r>
            <a:r>
              <a:rPr lang="en-US" altLang="ko-KR" sz="1500" err="1">
                <a:latin typeface="Malgun Gothic"/>
                <a:ea typeface="+mn-lt"/>
              </a:rPr>
              <a:t>Greedy</a:t>
            </a:r>
            <a:r>
              <a:rPr lang="en-US" altLang="ko-KR" sz="1500" err="1">
                <a:latin typeface="Malgun Gothic"/>
                <a:ea typeface="맑은 고딕"/>
              </a:rPr>
              <a:t>를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err="1">
                <a:latin typeface="Malgun Gothic"/>
                <a:ea typeface="맑은 고딕"/>
              </a:rPr>
              <a:t>통해서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err="1">
                <a:latin typeface="Malgun Gothic"/>
                <a:ea typeface="맑은 고딕"/>
              </a:rPr>
              <a:t>결정하지만</a:t>
            </a:r>
            <a:r>
              <a:rPr lang="en-US" altLang="ko-KR" sz="1500" dirty="0">
                <a:latin typeface="Malgun Gothic"/>
                <a:ea typeface="맑은 고딕"/>
              </a:rPr>
              <a:t>,</a:t>
            </a:r>
            <a:r>
              <a:rPr lang="ko-KR" altLang="en-US" sz="1500" dirty="0">
                <a:ea typeface="맑은 고딕"/>
              </a:rPr>
              <a:t> </a:t>
            </a:r>
          </a:p>
          <a:p>
            <a:endParaRPr lang="ko-KR" altLang="en-US" sz="1500" dirty="0">
              <a:ea typeface="맑은 고딕"/>
            </a:endParaRPr>
          </a:p>
          <a:p>
            <a:endParaRPr lang="ko-KR" altLang="en-US" sz="1500" dirty="0">
              <a:ea typeface="맑은 고딕"/>
            </a:endParaRPr>
          </a:p>
          <a:p>
            <a:r>
              <a:rPr lang="ko-KR" altLang="en-US" sz="1500" dirty="0" err="1">
                <a:ea typeface="맑은 고딕"/>
              </a:rPr>
              <a:t>Q-Learning은</a:t>
            </a:r>
            <a:r>
              <a:rPr lang="ko-KR" altLang="en-US" sz="1500" dirty="0">
                <a:ea typeface="맑은 고딕"/>
              </a:rPr>
              <a:t>               은 </a:t>
            </a:r>
            <a:r>
              <a:rPr lang="en-US" altLang="ko-KR" sz="1500" dirty="0">
                <a:latin typeface="Malgun Gothic"/>
                <a:ea typeface="+mn-lt"/>
              </a:rPr>
              <a:t>Decaying ε-</a:t>
            </a:r>
            <a:r>
              <a:rPr lang="en-US" altLang="ko-KR" sz="1500" dirty="0" err="1">
                <a:latin typeface="Malgun Gothic"/>
                <a:ea typeface="+mn-lt"/>
              </a:rPr>
              <a:t>Greedy</a:t>
            </a:r>
            <a:r>
              <a:rPr lang="en-US" altLang="ko-KR" sz="1500" dirty="0" err="1">
                <a:latin typeface="Malgun Gothic"/>
                <a:ea typeface="맑은 고딕"/>
              </a:rPr>
              <a:t>를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쓰고</a:t>
            </a:r>
            <a:r>
              <a:rPr lang="en-US" altLang="ko-KR" sz="1500" dirty="0">
                <a:latin typeface="Malgun Gothic"/>
                <a:ea typeface="맑은 고딕"/>
              </a:rPr>
              <a:t>, </a:t>
            </a:r>
            <a:r>
              <a:rPr lang="ko-KR" altLang="en-US" sz="1500" dirty="0">
                <a:ea typeface="맑은 고딕"/>
              </a:rPr>
              <a:t>             는 반드시</a:t>
            </a:r>
          </a:p>
          <a:p>
            <a:endParaRPr lang="ko-KR" altLang="en-US" sz="1500" dirty="0">
              <a:ea typeface="맑은 고딕"/>
            </a:endParaRPr>
          </a:p>
          <a:p>
            <a:r>
              <a:rPr lang="ko-KR" altLang="en-US" sz="1500" dirty="0" err="1">
                <a:ea typeface="맑은 고딕"/>
              </a:rPr>
              <a:t>Greedy하게</a:t>
            </a:r>
            <a:r>
              <a:rPr lang="ko-KR" altLang="en-US" sz="1500" dirty="0">
                <a:ea typeface="맑은 고딕"/>
              </a:rPr>
              <a:t> 선택한다.</a:t>
            </a:r>
          </a:p>
        </p:txBody>
      </p:sp>
      <p:pic>
        <p:nvPicPr>
          <p:cNvPr id="19" name="그림 18" descr="스케치, 폰트, 화이트, 서예이(가) 표시된 사진&#10;&#10;자동 생성된 설명">
            <a:extLst>
              <a:ext uri="{FF2B5EF4-FFF2-40B4-BE49-F238E27FC236}">
                <a16:creationId xmlns:a16="http://schemas.microsoft.com/office/drawing/2014/main" id="{923404B2-1414-FF2B-3B14-E56E684B0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062" y="4562937"/>
            <a:ext cx="831441" cy="392984"/>
          </a:xfrm>
          <a:prstGeom prst="rect">
            <a:avLst/>
          </a:prstGeom>
        </p:spPr>
      </p:pic>
      <p:pic>
        <p:nvPicPr>
          <p:cNvPr id="20" name="그림 19" descr="폰트, 타이포그래피, 서예, 친필이(가) 표시된 사진&#10;&#10;자동 생성된 설명">
            <a:extLst>
              <a:ext uri="{FF2B5EF4-FFF2-40B4-BE49-F238E27FC236}">
                <a16:creationId xmlns:a16="http://schemas.microsoft.com/office/drawing/2014/main" id="{D0BDC0C1-BE26-071E-F8A8-7845FD321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099" y="4561707"/>
            <a:ext cx="1232720" cy="383152"/>
          </a:xfrm>
          <a:prstGeom prst="rect">
            <a:avLst/>
          </a:prstGeom>
        </p:spPr>
      </p:pic>
      <p:pic>
        <p:nvPicPr>
          <p:cNvPr id="21" name="그림 20" descr="스케치, 폰트, 화이트, 서예이(가) 표시된 사진&#10;&#10;자동 생성된 설명">
            <a:extLst>
              <a:ext uri="{FF2B5EF4-FFF2-40B4-BE49-F238E27FC236}">
                <a16:creationId xmlns:a16="http://schemas.microsoft.com/office/drawing/2014/main" id="{0926AD94-32C5-C848-68C4-454B819CD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771" y="5687501"/>
            <a:ext cx="831441" cy="392984"/>
          </a:xfrm>
          <a:prstGeom prst="rect">
            <a:avLst/>
          </a:prstGeom>
        </p:spPr>
      </p:pic>
      <p:pic>
        <p:nvPicPr>
          <p:cNvPr id="22" name="그림 21" descr="폰트, 타이포그래피, 서예, 디자인이(가) 표시된 사진&#10;&#10;자동 생성된 설명">
            <a:extLst>
              <a:ext uri="{FF2B5EF4-FFF2-40B4-BE49-F238E27FC236}">
                <a16:creationId xmlns:a16="http://schemas.microsoft.com/office/drawing/2014/main" id="{5E0BD494-320E-42A8-0E3F-FA89025D6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4752" y="5727751"/>
            <a:ext cx="840966" cy="36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41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500" b="1" dirty="0" err="1">
                <a:latin typeface="Malgun Gothic"/>
                <a:ea typeface="Malgun Gothic"/>
              </a:rPr>
              <a:t>CartPole</a:t>
            </a:r>
            <a:r>
              <a:rPr lang="en-US" sz="1500" b="1" dirty="0">
                <a:latin typeface="Malgun Gothic"/>
                <a:ea typeface="Malgun Gothic"/>
              </a:rPr>
              <a:t> Example</a:t>
            </a:r>
            <a:endParaRPr lang="en-US" altLang="ko-KR" sz="1500" b="1" dirty="0">
              <a:latin typeface="Malgun Gothic"/>
              <a:ea typeface="Malgun Gothic"/>
            </a:endParaRPr>
          </a:p>
        </p:txBody>
      </p:sp>
      <p:sp>
        <p:nvSpPr>
          <p:cNvPr id="9" name="텍스트 상자 32">
            <a:extLst>
              <a:ext uri="{FF2B5EF4-FFF2-40B4-BE49-F238E27FC236}">
                <a16:creationId xmlns:a16="http://schemas.microsoft.com/office/drawing/2014/main" id="{86355A01-F24A-D9C1-9834-3E139F5F8003}"/>
              </a:ext>
            </a:extLst>
          </p:cNvPr>
          <p:cNvSpPr txBox="1">
            <a:spLocks/>
          </p:cNvSpPr>
          <p:nvPr/>
        </p:nvSpPr>
        <p:spPr>
          <a:xfrm>
            <a:off x="3437292" y="3694751"/>
            <a:ext cx="8503262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err="1">
                <a:ea typeface="맑은 고딕"/>
              </a:rPr>
              <a:t>OpenAI에서</a:t>
            </a:r>
            <a:r>
              <a:rPr lang="ko-KR" altLang="en-US" sz="1500" dirty="0">
                <a:ea typeface="맑은 고딕"/>
              </a:rPr>
              <a:t> 제공하는 강화학습용 오픈소스 라이브러리 </a:t>
            </a:r>
            <a:r>
              <a:rPr lang="ko-KR" altLang="en-US" sz="1500" dirty="0" err="1">
                <a:ea typeface="맑은 고딕"/>
              </a:rPr>
              <a:t>Gym</a:t>
            </a:r>
            <a:r>
              <a:rPr lang="ko-KR" altLang="en-US" sz="1500" dirty="0">
                <a:ea typeface="맑은 고딕"/>
              </a:rPr>
              <a:t>, 그 중에서도 </a:t>
            </a:r>
            <a:r>
              <a:rPr lang="ko-KR" altLang="en-US" sz="1500" dirty="0" err="1">
                <a:ea typeface="맑은 고딕"/>
              </a:rPr>
              <a:t>CartPole을</a:t>
            </a:r>
            <a:r>
              <a:rPr lang="ko-KR" altLang="en-US" sz="1500" dirty="0">
                <a:ea typeface="맑은 고딕"/>
              </a:rPr>
              <a:t> 이용한다.</a:t>
            </a:r>
          </a:p>
          <a:p>
            <a:r>
              <a:rPr lang="ko-KR" altLang="en-US" sz="1500" dirty="0" err="1">
                <a:ea typeface="맑은 고딕"/>
              </a:rPr>
              <a:t>CartPole은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Agent가</a:t>
            </a:r>
            <a:r>
              <a:rPr lang="ko-KR" altLang="en-US" sz="1500" dirty="0">
                <a:ea typeface="맑은 고딕"/>
              </a:rPr>
              <a:t> </a:t>
            </a:r>
            <a:r>
              <a:rPr lang="ko-KR" altLang="en-US" sz="1500" dirty="0" err="1">
                <a:ea typeface="맑은 고딕"/>
              </a:rPr>
              <a:t>Cart를</a:t>
            </a:r>
            <a:r>
              <a:rPr lang="ko-KR" altLang="en-US" sz="1500" dirty="0">
                <a:ea typeface="맑은 고딕"/>
              </a:rPr>
              <a:t> 좌/우로 움직이면서 </a:t>
            </a:r>
            <a:r>
              <a:rPr lang="ko-KR" altLang="en-US" sz="1500" dirty="0" err="1">
                <a:ea typeface="맑은 고딕"/>
              </a:rPr>
              <a:t>Pole이</a:t>
            </a:r>
            <a:r>
              <a:rPr lang="ko-KR" altLang="en-US" sz="1500" dirty="0">
                <a:ea typeface="맑은 고딕"/>
              </a:rPr>
              <a:t> 오랫동안 세워져 있도록 버티는 게임이다.</a:t>
            </a:r>
          </a:p>
        </p:txBody>
      </p:sp>
      <p:sp>
        <p:nvSpPr>
          <p:cNvPr id="10" name="텍스트 상자 32">
            <a:extLst>
              <a:ext uri="{FF2B5EF4-FFF2-40B4-BE49-F238E27FC236}">
                <a16:creationId xmlns:a16="http://schemas.microsoft.com/office/drawing/2014/main" id="{71A3537F-5CBB-79D3-E28C-389C287E156C}"/>
              </a:ext>
            </a:extLst>
          </p:cNvPr>
          <p:cNvSpPr txBox="1">
            <a:spLocks/>
          </p:cNvSpPr>
          <p:nvPr/>
        </p:nvSpPr>
        <p:spPr>
          <a:xfrm>
            <a:off x="3511033" y="5396959"/>
            <a:ext cx="2862005" cy="12939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500" dirty="0" err="1">
                <a:ea typeface="+mn-lt"/>
                <a:cs typeface="+mn-lt"/>
              </a:rPr>
              <a:t>x</a:t>
            </a:r>
            <a:r>
              <a:rPr lang="ko-KR" sz="1500" dirty="0">
                <a:ea typeface="+mn-lt"/>
                <a:cs typeface="+mn-lt"/>
              </a:rPr>
              <a:t>  : </a:t>
            </a:r>
            <a:r>
              <a:rPr lang="ko-KR" sz="1500" dirty="0" err="1">
                <a:ea typeface="+mn-lt"/>
                <a:cs typeface="+mn-lt"/>
              </a:rPr>
              <a:t>Cart의</a:t>
            </a:r>
            <a:r>
              <a:rPr lang="ko-KR" sz="1500" dirty="0">
                <a:ea typeface="+mn-lt"/>
                <a:cs typeface="+mn-lt"/>
              </a:rPr>
              <a:t> </a:t>
            </a:r>
            <a:r>
              <a:rPr lang="ko-KR" sz="1500" dirty="0" err="1">
                <a:ea typeface="+mn-lt"/>
                <a:cs typeface="+mn-lt"/>
              </a:rPr>
              <a:t>Position</a:t>
            </a:r>
            <a:r>
              <a:rPr lang="ko-KR" sz="1500" dirty="0">
                <a:ea typeface="+mn-lt"/>
                <a:cs typeface="+mn-lt"/>
              </a:rPr>
              <a:t>, </a:t>
            </a:r>
            <a:r>
              <a:rPr lang="ko-KR" altLang="en-US" sz="1500" dirty="0">
                <a:ea typeface="+mn-lt"/>
                <a:cs typeface="+mn-lt"/>
              </a:rPr>
              <a:t> </a:t>
            </a:r>
            <a:endParaRPr lang="ko-KR" dirty="0"/>
          </a:p>
          <a:p>
            <a:r>
              <a:rPr lang="ko-KR" sz="1500" dirty="0">
                <a:ea typeface="+mn-lt"/>
                <a:cs typeface="+mn-lt"/>
              </a:rPr>
              <a:t>    값의 범위 =&gt; (-4.8 ~ 4.8) </a:t>
            </a:r>
            <a:r>
              <a:rPr lang="ko-KR" altLang="en-US" sz="1500" dirty="0">
                <a:ea typeface="+mn-lt"/>
                <a:cs typeface="+mn-lt"/>
              </a:rPr>
              <a:t> </a:t>
            </a:r>
            <a:endParaRPr lang="ko-KR" dirty="0">
              <a:ea typeface="맑은 고딕" panose="020B0503020000020004" pitchFamily="34" charset="-127"/>
              <a:cs typeface="+mn-lt"/>
            </a:endParaRPr>
          </a:p>
          <a:p>
            <a:endParaRPr lang="ko-KR">
              <a:ea typeface="맑은 고딕" panose="020B0503020000020004" pitchFamily="34" charset="-127"/>
            </a:endParaRPr>
          </a:p>
          <a:p>
            <a:r>
              <a:rPr lang="ko-KR" sz="1500" dirty="0" err="1">
                <a:ea typeface="+mn-lt"/>
                <a:cs typeface="+mn-lt"/>
              </a:rPr>
              <a:t>ẋ</a:t>
            </a:r>
            <a:r>
              <a:rPr lang="ko-KR" sz="1500" dirty="0">
                <a:ea typeface="+mn-lt"/>
                <a:cs typeface="+mn-lt"/>
              </a:rPr>
              <a:t>  : </a:t>
            </a:r>
            <a:r>
              <a:rPr lang="ko-KR" sz="1500" dirty="0" err="1">
                <a:ea typeface="+mn-lt"/>
                <a:cs typeface="+mn-lt"/>
              </a:rPr>
              <a:t>Cart의</a:t>
            </a:r>
            <a:r>
              <a:rPr lang="ko-KR" sz="1500" dirty="0">
                <a:ea typeface="+mn-lt"/>
                <a:cs typeface="+mn-lt"/>
              </a:rPr>
              <a:t> </a:t>
            </a:r>
            <a:r>
              <a:rPr lang="ko-KR" sz="1500" dirty="0" err="1">
                <a:ea typeface="+mn-lt"/>
                <a:cs typeface="+mn-lt"/>
              </a:rPr>
              <a:t>Velocity</a:t>
            </a:r>
            <a:r>
              <a:rPr lang="ko-KR" sz="1500" dirty="0">
                <a:ea typeface="+mn-lt"/>
                <a:cs typeface="+mn-lt"/>
              </a:rPr>
              <a:t> </a:t>
            </a:r>
            <a:r>
              <a:rPr lang="ko-KR" altLang="en-US" sz="1500" dirty="0">
                <a:ea typeface="+mn-lt"/>
                <a:cs typeface="+mn-lt"/>
              </a:rPr>
              <a:t> </a:t>
            </a:r>
            <a:endParaRPr lang="ko-KR" dirty="0"/>
          </a:p>
          <a:p>
            <a:r>
              <a:rPr lang="ko-KR" sz="1500" dirty="0">
                <a:ea typeface="+mn-lt"/>
                <a:cs typeface="+mn-lt"/>
              </a:rPr>
              <a:t>    값의 범위 =&gt; (-</a:t>
            </a:r>
            <a:r>
              <a:rPr lang="ko-KR" sz="1500" dirty="0" err="1">
                <a:ea typeface="+mn-lt"/>
                <a:cs typeface="+mn-lt"/>
              </a:rPr>
              <a:t>inf</a:t>
            </a:r>
            <a:r>
              <a:rPr lang="ko-KR" sz="1500" dirty="0">
                <a:ea typeface="+mn-lt"/>
                <a:cs typeface="+mn-lt"/>
              </a:rPr>
              <a:t> ~ </a:t>
            </a:r>
            <a:r>
              <a:rPr lang="ko-KR" sz="1500" dirty="0" err="1">
                <a:ea typeface="+mn-lt"/>
                <a:cs typeface="+mn-lt"/>
              </a:rPr>
              <a:t>inf</a:t>
            </a:r>
            <a:r>
              <a:rPr lang="ko-KR" sz="1500" dirty="0">
                <a:ea typeface="+mn-lt"/>
                <a:cs typeface="+mn-lt"/>
              </a:rPr>
              <a:t>) </a:t>
            </a:r>
            <a:r>
              <a:rPr lang="ko-KR" altLang="en-US" sz="1500" dirty="0">
                <a:ea typeface="+mn-lt"/>
                <a:cs typeface="+mn-lt"/>
              </a:rPr>
              <a:t> </a:t>
            </a:r>
            <a:endParaRPr lang="ko-KR"/>
          </a:p>
        </p:txBody>
      </p:sp>
      <p:sp>
        <p:nvSpPr>
          <p:cNvPr id="13" name="텍스트 상자 32">
            <a:extLst>
              <a:ext uri="{FF2B5EF4-FFF2-40B4-BE49-F238E27FC236}">
                <a16:creationId xmlns:a16="http://schemas.microsoft.com/office/drawing/2014/main" id="{8D335095-BBF3-AD21-29E9-191FCC552E83}"/>
              </a:ext>
            </a:extLst>
          </p:cNvPr>
          <p:cNvSpPr txBox="1">
            <a:spLocks/>
          </p:cNvSpPr>
          <p:nvPr/>
        </p:nvSpPr>
        <p:spPr>
          <a:xfrm>
            <a:off x="8783581" y="5396958"/>
            <a:ext cx="3322892" cy="12939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>
                <a:ea typeface="+mn-lt"/>
                <a:cs typeface="+mn-lt"/>
              </a:rPr>
              <a:t>θ</a:t>
            </a:r>
            <a:r>
              <a:rPr lang="ko-KR" altLang="en-US" sz="1500" dirty="0">
                <a:ea typeface="+mn-lt"/>
                <a:cs typeface="+mn-lt"/>
              </a:rPr>
              <a:t>  </a:t>
            </a:r>
            <a:r>
              <a:rPr lang="ko-KR" sz="1500" dirty="0">
                <a:ea typeface="+mn-lt"/>
                <a:cs typeface="+mn-lt"/>
              </a:rPr>
              <a:t>: </a:t>
            </a:r>
            <a:r>
              <a:rPr lang="en-US" altLang="ko-KR" sz="1500" dirty="0">
                <a:ea typeface="+mn-lt"/>
                <a:cs typeface="+mn-lt"/>
              </a:rPr>
              <a:t>Pole</a:t>
            </a:r>
            <a:r>
              <a:rPr lang="ko-KR" sz="1500" dirty="0">
                <a:ea typeface="+mn-lt"/>
                <a:cs typeface="+mn-lt"/>
              </a:rPr>
              <a:t>의 </a:t>
            </a:r>
            <a:r>
              <a:rPr lang="ko-KR" altLang="en-US" sz="1500" dirty="0">
                <a:ea typeface="+mn-lt"/>
                <a:cs typeface="+mn-lt"/>
              </a:rPr>
              <a:t>현재 </a:t>
            </a:r>
            <a:r>
              <a:rPr lang="en-US" altLang="ko-KR" sz="1500" dirty="0">
                <a:ea typeface="+mn-lt"/>
                <a:cs typeface="+mn-lt"/>
              </a:rPr>
              <a:t>Angle</a:t>
            </a:r>
            <a:r>
              <a:rPr lang="ko-KR" altLang="en-US" sz="1500" dirty="0">
                <a:ea typeface="+mn-lt"/>
                <a:cs typeface="+mn-lt"/>
              </a:rPr>
              <a:t>  </a:t>
            </a:r>
            <a:endParaRPr lang="ko-KR" dirty="0">
              <a:ea typeface="맑은 고딕" panose="020B0503020000020004" pitchFamily="34" charset="-127"/>
              <a:cs typeface="+mn-lt"/>
            </a:endParaRPr>
          </a:p>
          <a:p>
            <a:r>
              <a:rPr lang="ko-KR" sz="1500" dirty="0">
                <a:ea typeface="+mn-lt"/>
                <a:cs typeface="+mn-lt"/>
              </a:rPr>
              <a:t>값의 범위 =&gt; (-</a:t>
            </a:r>
            <a:r>
              <a:rPr lang="en-US" altLang="ko-KR" sz="1500" dirty="0">
                <a:ea typeface="+mn-lt"/>
                <a:cs typeface="+mn-lt"/>
              </a:rPr>
              <a:t>0.418</a:t>
            </a:r>
            <a:r>
              <a:rPr lang="ko-KR" altLang="en-US" sz="1500" dirty="0">
                <a:ea typeface="+mn-lt"/>
                <a:cs typeface="+mn-lt"/>
              </a:rPr>
              <a:t> </a:t>
            </a:r>
            <a:r>
              <a:rPr lang="ko-KR" sz="1500" dirty="0">
                <a:ea typeface="+mn-lt"/>
                <a:cs typeface="+mn-lt"/>
              </a:rPr>
              <a:t>~ </a:t>
            </a:r>
            <a:r>
              <a:rPr lang="en-US" altLang="ko-KR" sz="1500" dirty="0">
                <a:ea typeface="+mn-lt"/>
                <a:cs typeface="+mn-lt"/>
              </a:rPr>
              <a:t>0.418</a:t>
            </a:r>
            <a:r>
              <a:rPr lang="ko-KR" sz="1500" dirty="0">
                <a:ea typeface="+mn-lt"/>
                <a:cs typeface="+mn-lt"/>
              </a:rPr>
              <a:t>) </a:t>
            </a:r>
            <a:r>
              <a:rPr lang="ko-KR" altLang="en-US" sz="1500" dirty="0">
                <a:ea typeface="+mn-lt"/>
                <a:cs typeface="+mn-lt"/>
              </a:rPr>
              <a:t> </a:t>
            </a:r>
            <a:endParaRPr lang="ko-KR"/>
          </a:p>
          <a:p>
            <a:endParaRPr lang="ko-KR">
              <a:ea typeface="+mn-lt"/>
              <a:cs typeface="+mn-lt"/>
            </a:endParaRPr>
          </a:p>
          <a:p>
            <a:r>
              <a:rPr lang="en-US" altLang="ko-KR" sz="1500" dirty="0">
                <a:ea typeface="+mn-lt"/>
                <a:cs typeface="+mn-lt"/>
              </a:rPr>
              <a:t>θ</a:t>
            </a:r>
            <a:r>
              <a:rPr lang="ko-KR" altLang="en-US" sz="1500" dirty="0">
                <a:ea typeface="+mn-lt"/>
                <a:cs typeface="+mn-lt"/>
              </a:rPr>
              <a:t>˙ </a:t>
            </a:r>
            <a:r>
              <a:rPr lang="ko-KR" sz="1500" dirty="0">
                <a:ea typeface="+mn-lt"/>
                <a:cs typeface="+mn-lt"/>
              </a:rPr>
              <a:t>: </a:t>
            </a:r>
            <a:r>
              <a:rPr lang="en-US" altLang="ko-KR" sz="1500" dirty="0">
                <a:ea typeface="+mn-lt"/>
                <a:cs typeface="+mn-lt"/>
              </a:rPr>
              <a:t>Pole</a:t>
            </a:r>
            <a:r>
              <a:rPr lang="ko-KR" sz="1500" dirty="0">
                <a:ea typeface="+mn-lt"/>
                <a:cs typeface="+mn-lt"/>
              </a:rPr>
              <a:t>의 </a:t>
            </a:r>
            <a:r>
              <a:rPr lang="en-US" altLang="ko-KR" sz="1500" dirty="0">
                <a:ea typeface="+mn-lt"/>
                <a:cs typeface="+mn-lt"/>
              </a:rPr>
              <a:t>Angular</a:t>
            </a:r>
            <a:r>
              <a:rPr lang="ko-KR" altLang="en-US" sz="1500" dirty="0">
                <a:ea typeface="+mn-lt"/>
                <a:cs typeface="+mn-lt"/>
              </a:rPr>
              <a:t> </a:t>
            </a:r>
            <a:r>
              <a:rPr lang="ko-KR" sz="1500" dirty="0" err="1">
                <a:ea typeface="+mn-lt"/>
                <a:cs typeface="+mn-lt"/>
              </a:rPr>
              <a:t>Velocity</a:t>
            </a:r>
            <a:r>
              <a:rPr lang="ko-KR" sz="1500" dirty="0">
                <a:ea typeface="+mn-lt"/>
                <a:cs typeface="+mn-lt"/>
              </a:rPr>
              <a:t> </a:t>
            </a:r>
            <a:r>
              <a:rPr lang="ko-KR" altLang="en-US" sz="1500" dirty="0">
                <a:ea typeface="+mn-lt"/>
                <a:cs typeface="+mn-lt"/>
              </a:rPr>
              <a:t> </a:t>
            </a:r>
            <a:endParaRPr lang="ko-KR" altLang="en-US" dirty="0"/>
          </a:p>
          <a:p>
            <a:r>
              <a:rPr lang="ko-KR" sz="1500" dirty="0">
                <a:ea typeface="+mn-lt"/>
                <a:cs typeface="+mn-lt"/>
              </a:rPr>
              <a:t>값의 범위 =&gt; (-</a:t>
            </a:r>
            <a:r>
              <a:rPr lang="ko-KR" sz="1500" dirty="0" err="1">
                <a:ea typeface="+mn-lt"/>
                <a:cs typeface="+mn-lt"/>
              </a:rPr>
              <a:t>inf</a:t>
            </a:r>
            <a:r>
              <a:rPr lang="ko-KR" sz="1500" dirty="0">
                <a:ea typeface="+mn-lt"/>
                <a:cs typeface="+mn-lt"/>
              </a:rPr>
              <a:t> ~ </a:t>
            </a:r>
            <a:r>
              <a:rPr lang="ko-KR" sz="1500" dirty="0" err="1">
                <a:ea typeface="+mn-lt"/>
                <a:cs typeface="+mn-lt"/>
              </a:rPr>
              <a:t>inf</a:t>
            </a:r>
            <a:r>
              <a:rPr lang="ko-KR" sz="1500" dirty="0">
                <a:ea typeface="+mn-lt"/>
                <a:cs typeface="+mn-lt"/>
              </a:rPr>
              <a:t>)</a:t>
            </a:r>
            <a:r>
              <a:rPr lang="ko-KR" altLang="en-US" sz="1500" dirty="0">
                <a:ea typeface="+mn-lt"/>
                <a:cs typeface="+mn-lt"/>
              </a:rPr>
              <a:t> </a:t>
            </a:r>
            <a:endParaRPr lang="ko-KR"/>
          </a:p>
        </p:txBody>
      </p:sp>
      <p:sp>
        <p:nvSpPr>
          <p:cNvPr id="16" name="텍스트 상자 32">
            <a:extLst>
              <a:ext uri="{FF2B5EF4-FFF2-40B4-BE49-F238E27FC236}">
                <a16:creationId xmlns:a16="http://schemas.microsoft.com/office/drawing/2014/main" id="{D307984B-1F68-1D3E-7560-158F14EE3CD1}"/>
              </a:ext>
            </a:extLst>
          </p:cNvPr>
          <p:cNvSpPr txBox="1">
            <a:spLocks/>
          </p:cNvSpPr>
          <p:nvPr/>
        </p:nvSpPr>
        <p:spPr>
          <a:xfrm>
            <a:off x="3437291" y="4475186"/>
            <a:ext cx="8503262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>
                <a:latin typeface="Malgun Gothic"/>
                <a:ea typeface="Malgun Gothic"/>
              </a:rPr>
              <a:t>State</a:t>
            </a:r>
            <a:r>
              <a:rPr lang="ko-KR" altLang="en-US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>
                <a:latin typeface="Malgun Gothic"/>
                <a:ea typeface="Malgun Gothic"/>
              </a:rPr>
              <a:t>: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en-US" altLang="ko-KR" sz="1500" dirty="0">
                <a:latin typeface="Malgun Gothic"/>
                <a:ea typeface="Malgun Gothic"/>
              </a:rPr>
              <a:t>St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en-US" altLang="ko-KR" sz="1500" dirty="0">
                <a:latin typeface="Malgun Gothic"/>
                <a:ea typeface="Malgun Gothic"/>
              </a:rPr>
              <a:t>=</a:t>
            </a:r>
            <a:r>
              <a:rPr lang="ko-KR" altLang="en-US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>
                <a:latin typeface="Malgun Gothic"/>
                <a:ea typeface="Malgun Gothic"/>
              </a:rPr>
              <a:t>(x,</a:t>
            </a:r>
            <a:r>
              <a:rPr lang="ko-KR" altLang="en-US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>
                <a:latin typeface="Malgun Gothic"/>
                <a:ea typeface="Malgun Gothic"/>
              </a:rPr>
              <a:t>ẋ,</a:t>
            </a:r>
            <a:r>
              <a:rPr lang="ko-KR" altLang="en-US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>
                <a:latin typeface="Malgun Gothic"/>
                <a:ea typeface="Malgun Gothic"/>
              </a:rPr>
              <a:t>θ,</a:t>
            </a:r>
            <a:r>
              <a:rPr lang="ko-KR" altLang="en-US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>
                <a:latin typeface="Malgun Gothic"/>
                <a:ea typeface="Malgun Gothic"/>
              </a:rPr>
              <a:t>θ</a:t>
            </a:r>
            <a:r>
              <a:rPr lang="ko-KR" altLang="en-US" sz="1500" dirty="0">
                <a:latin typeface="Malgun Gothic"/>
                <a:ea typeface="Malgun Gothic"/>
              </a:rPr>
              <a:t>˙</a:t>
            </a:r>
            <a:r>
              <a:rPr lang="en-US" altLang="ko-KR" sz="1500" dirty="0">
                <a:latin typeface="Malgun Gothic"/>
                <a:ea typeface="Malgun Gothic"/>
              </a:rPr>
              <a:t>)</a:t>
            </a:r>
            <a:r>
              <a:rPr lang="ko-KR" altLang="en-US" sz="1500" dirty="0">
                <a:latin typeface="Malgun Gothic"/>
                <a:ea typeface="Malgun Gothic"/>
              </a:rPr>
              <a:t>  </a:t>
            </a:r>
            <a:endParaRPr lang="en-US" altLang="ko-KR" sz="1500" dirty="0">
              <a:latin typeface="Malgun Gothic"/>
              <a:ea typeface="Malgun Gothic"/>
            </a:endParaRPr>
          </a:p>
          <a:p>
            <a:r>
              <a:rPr lang="en-US" altLang="ko-KR" sz="1500" dirty="0" err="1">
                <a:latin typeface="Malgun Gothic"/>
                <a:ea typeface="Malgun Gothic"/>
              </a:rPr>
              <a:t>CartPole</a:t>
            </a:r>
            <a:r>
              <a:rPr lang="ko-KR" altLang="en-US" sz="1500" dirty="0">
                <a:latin typeface="Malgun Gothic"/>
                <a:ea typeface="Malgun Gothic"/>
              </a:rPr>
              <a:t>에서의 </a:t>
            </a:r>
            <a:r>
              <a:rPr lang="en-US" altLang="ko-KR" sz="1500" dirty="0">
                <a:latin typeface="Malgun Gothic"/>
                <a:ea typeface="Malgun Gothic"/>
              </a:rPr>
              <a:t>State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en-US" altLang="ko-KR" sz="1500" dirty="0">
                <a:latin typeface="Malgun Gothic"/>
                <a:ea typeface="Malgun Gothic"/>
              </a:rPr>
              <a:t>S</a:t>
            </a:r>
            <a:r>
              <a:rPr lang="ko-KR" altLang="en-US" sz="1500" dirty="0">
                <a:latin typeface="Malgun Gothic"/>
                <a:ea typeface="Malgun Gothic"/>
              </a:rPr>
              <a:t>는 </a:t>
            </a:r>
            <a:r>
              <a:rPr lang="en-US" altLang="ko-KR" sz="1500" dirty="0">
                <a:latin typeface="Malgun Gothic"/>
                <a:ea typeface="Malgun Gothic"/>
              </a:rPr>
              <a:t>x,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en-US" altLang="ko-KR" sz="1500" dirty="0">
                <a:latin typeface="Malgun Gothic"/>
                <a:ea typeface="Malgun Gothic"/>
              </a:rPr>
              <a:t>ẋ,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en-US" altLang="ko-KR" sz="1500" dirty="0">
                <a:latin typeface="Malgun Gothic"/>
                <a:ea typeface="Malgun Gothic"/>
              </a:rPr>
              <a:t>θ,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en-US" altLang="ko-KR" sz="1500" dirty="0">
                <a:latin typeface="Malgun Gothic"/>
                <a:ea typeface="Malgun Gothic"/>
              </a:rPr>
              <a:t>θ</a:t>
            </a:r>
            <a:r>
              <a:rPr lang="ko-KR" altLang="en-US" sz="1500" dirty="0">
                <a:latin typeface="Malgun Gothic"/>
                <a:ea typeface="Malgun Gothic"/>
              </a:rPr>
              <a:t>˙로 구성된다</a:t>
            </a:r>
            <a:r>
              <a:rPr lang="en-US" altLang="ko-KR" sz="1500" dirty="0">
                <a:latin typeface="Malgun Gothic"/>
                <a:ea typeface="Malgun Gothic"/>
              </a:rPr>
              <a:t>.</a:t>
            </a:r>
            <a:r>
              <a:rPr lang="ko-KR" altLang="en-US" sz="1500" dirty="0">
                <a:latin typeface="Malgun Gothic"/>
                <a:ea typeface="Malgun Gothic"/>
              </a:rPr>
              <a:t>  </a:t>
            </a:r>
          </a:p>
        </p:txBody>
      </p:sp>
      <p:pic>
        <p:nvPicPr>
          <p:cNvPr id="17" name="그림 16" descr="공구이(가) 표시된 사진&#10;&#10;자동 생성된 설명">
            <a:extLst>
              <a:ext uri="{FF2B5EF4-FFF2-40B4-BE49-F238E27FC236}">
                <a16:creationId xmlns:a16="http://schemas.microsoft.com/office/drawing/2014/main" id="{0407A129-4541-AA8C-0A67-12B098F26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8" y="1115961"/>
            <a:ext cx="2931243" cy="1909917"/>
          </a:xfrm>
          <a:prstGeom prst="rect">
            <a:avLst/>
          </a:prstGeom>
        </p:spPr>
      </p:pic>
      <p:pic>
        <p:nvPicPr>
          <p:cNvPr id="23" name="그림 22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79A60E7F-7546-E4A4-A4DB-D9A4F7D2B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275" y="702269"/>
            <a:ext cx="4166420" cy="262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00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500" b="1" dirty="0" err="1">
                <a:latin typeface="Malgun Gothic"/>
                <a:ea typeface="Malgun Gothic"/>
              </a:rPr>
              <a:t>CartPole</a:t>
            </a:r>
            <a:r>
              <a:rPr lang="en-US" sz="1500" b="1" dirty="0">
                <a:latin typeface="Malgun Gothic"/>
                <a:ea typeface="Malgun Gothic"/>
              </a:rPr>
              <a:t> Example</a:t>
            </a:r>
            <a:endParaRPr lang="en-US" altLang="ko-KR" sz="1500" b="1" dirty="0">
              <a:latin typeface="Malgun Gothic"/>
              <a:ea typeface="Malgun Gothic"/>
            </a:endParaRPr>
          </a:p>
        </p:txBody>
      </p:sp>
      <p:pic>
        <p:nvPicPr>
          <p:cNvPr id="2" name="그림 1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2A31F90F-0F8E-DB95-B4FB-676D3585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275" y="702269"/>
            <a:ext cx="4166420" cy="2620544"/>
          </a:xfrm>
          <a:prstGeom prst="rect">
            <a:avLst/>
          </a:prstGeom>
        </p:spPr>
      </p:pic>
      <p:sp>
        <p:nvSpPr>
          <p:cNvPr id="9" name="텍스트 상자 32">
            <a:extLst>
              <a:ext uri="{FF2B5EF4-FFF2-40B4-BE49-F238E27FC236}">
                <a16:creationId xmlns:a16="http://schemas.microsoft.com/office/drawing/2014/main" id="{86355A01-F24A-D9C1-9834-3E139F5F8003}"/>
              </a:ext>
            </a:extLst>
          </p:cNvPr>
          <p:cNvSpPr txBox="1">
            <a:spLocks/>
          </p:cNvSpPr>
          <p:nvPr/>
        </p:nvSpPr>
        <p:spPr>
          <a:xfrm>
            <a:off x="3437292" y="3694751"/>
            <a:ext cx="8503262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err="1">
                <a:ea typeface="맑은 고딕"/>
              </a:rPr>
              <a:t>Agent는</a:t>
            </a:r>
            <a:r>
              <a:rPr lang="ko-KR" altLang="en-US" sz="1500" dirty="0">
                <a:ea typeface="맑은 고딕"/>
              </a:rPr>
              <a:t> 매 Time </a:t>
            </a:r>
            <a:r>
              <a:rPr lang="ko-KR" altLang="en-US" sz="1500" dirty="0" err="1">
                <a:ea typeface="맑은 고딕"/>
              </a:rPr>
              <a:t>Step마다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Cart를</a:t>
            </a:r>
            <a:r>
              <a:rPr lang="ko-KR" altLang="en-US" sz="1500" dirty="0">
                <a:ea typeface="맑은 고딕"/>
              </a:rPr>
              <a:t> 왼쪽/오른쪽으로 움직이는 동작만 수행할 수 있다.</a:t>
            </a:r>
          </a:p>
        </p:txBody>
      </p:sp>
      <p:sp>
        <p:nvSpPr>
          <p:cNvPr id="16" name="텍스트 상자 32">
            <a:extLst>
              <a:ext uri="{FF2B5EF4-FFF2-40B4-BE49-F238E27FC236}">
                <a16:creationId xmlns:a16="http://schemas.microsoft.com/office/drawing/2014/main" id="{D307984B-1F68-1D3E-7560-158F14EE3CD1}"/>
              </a:ext>
            </a:extLst>
          </p:cNvPr>
          <p:cNvSpPr txBox="1">
            <a:spLocks/>
          </p:cNvSpPr>
          <p:nvPr/>
        </p:nvSpPr>
        <p:spPr>
          <a:xfrm>
            <a:off x="3437291" y="4217089"/>
            <a:ext cx="8503262" cy="19402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b="1" dirty="0">
                <a:latin typeface="Malgun Gothic"/>
                <a:ea typeface="Malgun Gothic"/>
              </a:rPr>
              <a:t>Terminal</a:t>
            </a:r>
            <a:r>
              <a:rPr lang="ko-KR" altLang="en-US" sz="1500" b="1" dirty="0">
                <a:latin typeface="Malgun Gothic"/>
                <a:ea typeface="Malgun Gothic"/>
              </a:rPr>
              <a:t> </a:t>
            </a:r>
            <a:r>
              <a:rPr lang="en-US" altLang="ko-KR" sz="1500" b="1" dirty="0">
                <a:latin typeface="Malgun Gothic"/>
                <a:ea typeface="Malgun Gothic"/>
              </a:rPr>
              <a:t>Condition</a:t>
            </a:r>
            <a:endParaRPr lang="ko-KR" altLang="en-US" sz="1500" dirty="0">
              <a:latin typeface="Malgun Gothic"/>
              <a:ea typeface="Malgun Gothic"/>
            </a:endParaRPr>
          </a:p>
          <a:p>
            <a:r>
              <a:rPr lang="en-US" altLang="ko-KR" sz="1500" dirty="0">
                <a:latin typeface="Malgun Gothic"/>
                <a:ea typeface="Malgun Gothic"/>
              </a:rPr>
              <a:t>1)</a:t>
            </a:r>
            <a:r>
              <a:rPr lang="ko-KR" sz="1500" dirty="0">
                <a:latin typeface="Malgun Gothic"/>
                <a:ea typeface="Malgun Gothic"/>
              </a:rPr>
              <a:t> </a:t>
            </a:r>
            <a:r>
              <a:rPr lang="ko-KR" sz="1500" dirty="0" err="1">
                <a:latin typeface="Malgun Gothic"/>
                <a:ea typeface="Malgun Gothic"/>
              </a:rPr>
              <a:t>Pole의</a:t>
            </a:r>
            <a:r>
              <a:rPr lang="ko-KR" sz="1500" dirty="0">
                <a:latin typeface="Malgun Gothic"/>
                <a:ea typeface="Malgun Gothic"/>
              </a:rPr>
              <a:t> </a:t>
            </a:r>
            <a:r>
              <a:rPr lang="ko-KR" sz="1500" dirty="0" err="1">
                <a:latin typeface="Malgun Gothic"/>
                <a:ea typeface="Malgun Gothic"/>
              </a:rPr>
              <a:t>Angle이</a:t>
            </a:r>
            <a:r>
              <a:rPr lang="ko-KR" sz="1500" dirty="0">
                <a:latin typeface="Malgun Gothic"/>
                <a:ea typeface="Malgun Gothic"/>
              </a:rPr>
              <a:t> 절댓값 12도보다 커진다.  </a:t>
            </a:r>
            <a:endParaRPr lang="en-US" sz="1500">
              <a:latin typeface="Malgun Gothic"/>
              <a:ea typeface="Malgun Gothic"/>
            </a:endParaRPr>
          </a:p>
          <a:p>
            <a:r>
              <a:rPr lang="en-US" altLang="ko-KR" sz="1500" dirty="0">
                <a:latin typeface="Malgun Gothic"/>
                <a:ea typeface="Malgun Gothic"/>
              </a:rPr>
              <a:t>2)</a:t>
            </a:r>
            <a:r>
              <a:rPr lang="ko-KR" altLang="en-US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>
                <a:latin typeface="Malgun Gothic"/>
                <a:ea typeface="Malgun Gothic"/>
              </a:rPr>
              <a:t>Cart</a:t>
            </a:r>
            <a:r>
              <a:rPr lang="ko-KR" altLang="en-US" sz="1500" dirty="0">
                <a:latin typeface="Malgun Gothic"/>
                <a:ea typeface="Malgun Gothic"/>
              </a:rPr>
              <a:t>의 </a:t>
            </a:r>
            <a:r>
              <a:rPr lang="en-US" altLang="ko-KR" sz="1500" dirty="0">
                <a:latin typeface="Malgun Gothic"/>
                <a:ea typeface="Malgun Gothic"/>
              </a:rPr>
              <a:t>Position</a:t>
            </a:r>
            <a:r>
              <a:rPr lang="ko-KR" altLang="en-US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>
                <a:latin typeface="Malgun Gothic"/>
                <a:ea typeface="Malgun Gothic"/>
              </a:rPr>
              <a:t>x</a:t>
            </a:r>
            <a:r>
              <a:rPr lang="ko-KR" altLang="en-US" sz="1500" dirty="0">
                <a:latin typeface="Malgun Gothic"/>
                <a:ea typeface="Malgun Gothic"/>
              </a:rPr>
              <a:t>의 절댓값이 </a:t>
            </a:r>
            <a:r>
              <a:rPr lang="en-US" altLang="ko-KR" sz="1500" dirty="0">
                <a:latin typeface="Malgun Gothic"/>
                <a:ea typeface="Malgun Gothic"/>
              </a:rPr>
              <a:t>2.4</a:t>
            </a:r>
            <a:r>
              <a:rPr lang="ko-KR" altLang="en-US" sz="1500" dirty="0">
                <a:latin typeface="Malgun Gothic"/>
                <a:ea typeface="Malgun Gothic"/>
              </a:rPr>
              <a:t>보다 커진다</a:t>
            </a:r>
            <a:r>
              <a:rPr lang="en-US" altLang="ko-KR" sz="1500" dirty="0">
                <a:latin typeface="Malgun Gothic"/>
                <a:ea typeface="Malgun Gothic"/>
              </a:rPr>
              <a:t>.</a:t>
            </a:r>
            <a:endParaRPr lang="en-US" sz="1500">
              <a:latin typeface="Malgun Gothic"/>
              <a:ea typeface="Malgun Gothic"/>
            </a:endParaRPr>
          </a:p>
          <a:p>
            <a:r>
              <a:rPr lang="en-US" altLang="ko-KR" sz="1500" dirty="0">
                <a:latin typeface="Malgun Gothic"/>
                <a:ea typeface="Malgun Gothic"/>
              </a:rPr>
              <a:t>3)</a:t>
            </a:r>
            <a:r>
              <a:rPr lang="ko-KR" altLang="en-US" sz="1500" dirty="0">
                <a:latin typeface="Malgun Gothic"/>
                <a:ea typeface="Malgun Gothic"/>
              </a:rPr>
              <a:t> 한 </a:t>
            </a:r>
            <a:r>
              <a:rPr lang="en-US" altLang="ko-KR" sz="1500" dirty="0">
                <a:latin typeface="Malgun Gothic"/>
                <a:ea typeface="Malgun Gothic"/>
              </a:rPr>
              <a:t>Episode</a:t>
            </a:r>
            <a:r>
              <a:rPr lang="ko-KR" altLang="en-US" sz="1500" dirty="0">
                <a:latin typeface="Malgun Gothic"/>
                <a:ea typeface="Malgun Gothic"/>
              </a:rPr>
              <a:t>에서 </a:t>
            </a:r>
            <a:r>
              <a:rPr lang="en-US" altLang="ko-KR" sz="1500" dirty="0">
                <a:latin typeface="Malgun Gothic"/>
                <a:ea typeface="Malgun Gothic"/>
              </a:rPr>
              <a:t>time</a:t>
            </a:r>
            <a:r>
              <a:rPr lang="ko-KR" altLang="en-US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>
                <a:latin typeface="Malgun Gothic"/>
                <a:ea typeface="Malgun Gothic"/>
              </a:rPr>
              <a:t>step</a:t>
            </a:r>
            <a:r>
              <a:rPr lang="ko-KR" altLang="en-US" sz="1500" dirty="0">
                <a:latin typeface="Malgun Gothic"/>
                <a:ea typeface="Malgun Gothic"/>
              </a:rPr>
              <a:t>이 </a:t>
            </a:r>
            <a:r>
              <a:rPr lang="en-US" altLang="ko-KR" sz="1500" dirty="0">
                <a:latin typeface="Malgun Gothic"/>
                <a:ea typeface="Malgun Gothic"/>
              </a:rPr>
              <a:t>500</a:t>
            </a:r>
            <a:r>
              <a:rPr lang="ko-KR" altLang="en-US" sz="1500" dirty="0">
                <a:latin typeface="Malgun Gothic"/>
                <a:ea typeface="Malgun Gothic"/>
              </a:rPr>
              <a:t>보다 커지면 종료한다</a:t>
            </a:r>
            <a:r>
              <a:rPr lang="en-US" altLang="ko-KR" sz="1500" dirty="0">
                <a:latin typeface="Malgun Gothic"/>
                <a:ea typeface="Malgun Gothic"/>
              </a:rPr>
              <a:t>.</a:t>
            </a:r>
            <a:r>
              <a:rPr lang="ko-KR" sz="1500" dirty="0">
                <a:latin typeface="Malgun Gothic"/>
                <a:ea typeface="Malgun Gothic"/>
              </a:rPr>
              <a:t> (CartPole-v1 제약 조건)  </a:t>
            </a:r>
            <a:endParaRPr lang="ko-KR" sz="1500">
              <a:latin typeface="Malgun Gothic"/>
              <a:ea typeface="Malgun Gothic"/>
            </a:endParaRPr>
          </a:p>
          <a:p>
            <a:endParaRPr lang="ko-KR" altLang="en-US" sz="1500" dirty="0">
              <a:latin typeface="Malgun Gothic"/>
              <a:ea typeface="Malgun Gothic"/>
            </a:endParaRPr>
          </a:p>
          <a:p>
            <a:endParaRPr lang="ko-KR" altLang="en-US" sz="1500" dirty="0">
              <a:latin typeface="Malgun Gothic"/>
              <a:ea typeface="Malgun Gothic"/>
            </a:endParaRPr>
          </a:p>
          <a:p>
            <a:r>
              <a:rPr lang="en-US" altLang="ko-KR" sz="1500" b="1" dirty="0">
                <a:ea typeface="+mn-lt"/>
              </a:rPr>
              <a:t>Terminal</a:t>
            </a:r>
            <a:r>
              <a:rPr lang="ko-KR" sz="1500" b="1" dirty="0">
                <a:latin typeface="Malgun Gothic"/>
                <a:ea typeface="Malgun Gothic"/>
              </a:rPr>
              <a:t> </a:t>
            </a:r>
            <a:r>
              <a:rPr lang="en-US" altLang="ko-KR" sz="1500" b="1" dirty="0">
                <a:ea typeface="+mn-lt"/>
              </a:rPr>
              <a:t>Condition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en-US" altLang="ko-KR" sz="1500" dirty="0">
                <a:ea typeface="맑은 고딕"/>
              </a:rPr>
              <a:t>한 Time </a:t>
            </a:r>
            <a:r>
              <a:rPr lang="en-US" altLang="ko-KR" sz="1500" dirty="0" err="1">
                <a:ea typeface="맑은 고딕"/>
              </a:rPr>
              <a:t>Step을</a:t>
            </a:r>
            <a:r>
              <a:rPr lang="en-US" altLang="ko-KR" sz="1500" dirty="0">
                <a:ea typeface="맑은 고딕"/>
              </a:rPr>
              <a:t> </a:t>
            </a:r>
            <a:r>
              <a:rPr lang="en-US" altLang="ko-KR" sz="1500" dirty="0" err="1">
                <a:ea typeface="맑은 고딕"/>
              </a:rPr>
              <a:t>버틸</a:t>
            </a:r>
            <a:r>
              <a:rPr lang="en-US" altLang="ko-KR" sz="1500" dirty="0">
                <a:ea typeface="맑은 고딕"/>
              </a:rPr>
              <a:t> </a:t>
            </a:r>
            <a:r>
              <a:rPr lang="en-US" altLang="ko-KR" sz="1500" dirty="0" err="1">
                <a:ea typeface="맑은 고딕"/>
              </a:rPr>
              <a:t>때마다</a:t>
            </a:r>
            <a:r>
              <a:rPr lang="en-US" altLang="ko-KR" sz="1500" dirty="0">
                <a:ea typeface="맑은 고딕"/>
              </a:rPr>
              <a:t> </a:t>
            </a:r>
            <a:r>
              <a:rPr lang="en-US" altLang="ko-KR" sz="1500" dirty="0" err="1">
                <a:ea typeface="맑은 고딕"/>
              </a:rPr>
              <a:t>Reward를</a:t>
            </a:r>
            <a:r>
              <a:rPr lang="en-US" altLang="ko-KR" sz="1500" dirty="0">
                <a:ea typeface="맑은 고딕"/>
              </a:rPr>
              <a:t> +1씩 </a:t>
            </a:r>
            <a:r>
              <a:rPr lang="en-US" altLang="ko-KR" sz="1500" dirty="0" err="1">
                <a:ea typeface="맑은 고딕"/>
              </a:rPr>
              <a:t>받는다</a:t>
            </a:r>
            <a:r>
              <a:rPr lang="en-US" altLang="ko-KR" sz="1500" dirty="0">
                <a:ea typeface="맑은 고딕"/>
              </a:rPr>
              <a:t>.</a:t>
            </a:r>
            <a:endParaRPr lang="en-US" altLang="ko-KR" sz="1500" b="1" dirty="0">
              <a:ea typeface="맑은 고딕"/>
            </a:endParaRPr>
          </a:p>
        </p:txBody>
      </p:sp>
      <p:pic>
        <p:nvPicPr>
          <p:cNvPr id="7" name="그림 6" descr="공구이(가) 표시된 사진&#10;&#10;자동 생성된 설명">
            <a:extLst>
              <a:ext uri="{FF2B5EF4-FFF2-40B4-BE49-F238E27FC236}">
                <a16:creationId xmlns:a16="http://schemas.microsoft.com/office/drawing/2014/main" id="{0CF3F2F6-E271-E593-1775-05B03C914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58" y="1115961"/>
            <a:ext cx="2931243" cy="190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862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500" b="1" dirty="0" err="1">
                <a:latin typeface="Malgun Gothic"/>
                <a:ea typeface="Malgun Gothic"/>
              </a:rPr>
              <a:t>CartPole</a:t>
            </a:r>
            <a:r>
              <a:rPr lang="en-US" sz="1500" b="1" dirty="0">
                <a:latin typeface="Malgun Gothic"/>
                <a:ea typeface="Malgun Gothic"/>
              </a:rPr>
              <a:t> Example</a:t>
            </a:r>
            <a:endParaRPr lang="en-US" altLang="ko-KR" sz="1500" b="1" dirty="0">
              <a:latin typeface="Malgun Gothic"/>
              <a:ea typeface="Malgun Gothic"/>
            </a:endParaRPr>
          </a:p>
        </p:txBody>
      </p:sp>
      <p:pic>
        <p:nvPicPr>
          <p:cNvPr id="2" name="그림 1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2A31F90F-0F8E-DB95-B4FB-676D3585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275" y="702269"/>
            <a:ext cx="4166420" cy="2620544"/>
          </a:xfrm>
          <a:prstGeom prst="rect">
            <a:avLst/>
          </a:prstGeom>
        </p:spPr>
      </p:pic>
      <p:sp>
        <p:nvSpPr>
          <p:cNvPr id="9" name="텍스트 상자 32">
            <a:extLst>
              <a:ext uri="{FF2B5EF4-FFF2-40B4-BE49-F238E27FC236}">
                <a16:creationId xmlns:a16="http://schemas.microsoft.com/office/drawing/2014/main" id="{86355A01-F24A-D9C1-9834-3E139F5F8003}"/>
              </a:ext>
            </a:extLst>
          </p:cNvPr>
          <p:cNvSpPr txBox="1">
            <a:spLocks/>
          </p:cNvSpPr>
          <p:nvPr/>
        </p:nvSpPr>
        <p:spPr>
          <a:xfrm>
            <a:off x="3437292" y="3694751"/>
            <a:ext cx="8503262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err="1">
                <a:ea typeface="맑은 고딕"/>
              </a:rPr>
              <a:t>CartPole에</a:t>
            </a:r>
            <a:r>
              <a:rPr lang="ko-KR" altLang="en-US" sz="1500" dirty="0">
                <a:ea typeface="맑은 고딕"/>
              </a:rPr>
              <a:t> 대한 </a:t>
            </a:r>
            <a:r>
              <a:rPr lang="ko-KR" altLang="en-US" sz="1500" dirty="0" err="1">
                <a:ea typeface="맑은 고딕"/>
              </a:rPr>
              <a:t>State는</a:t>
            </a:r>
            <a:r>
              <a:rPr lang="ko-KR" altLang="en-US" sz="1500" dirty="0">
                <a:ea typeface="맑은 고딕"/>
              </a:rPr>
              <a:t> </a:t>
            </a:r>
            <a:r>
              <a:rPr lang="en-US" altLang="ko-KR" sz="1500" dirty="0">
                <a:latin typeface="Malgun Gothic"/>
                <a:ea typeface="+mn-lt"/>
              </a:rPr>
              <a:t>(x,</a:t>
            </a:r>
            <a:r>
              <a:rPr lang="ko-KR" sz="1500" dirty="0">
                <a:latin typeface="Malgun Gothic"/>
                <a:ea typeface="Malgun Gothic"/>
              </a:rPr>
              <a:t> </a:t>
            </a:r>
            <a:r>
              <a:rPr lang="en-US" altLang="ko-KR" sz="1500" dirty="0">
                <a:latin typeface="Malgun Gothic"/>
                <a:ea typeface="+mn-lt"/>
              </a:rPr>
              <a:t>ẋ,</a:t>
            </a:r>
            <a:r>
              <a:rPr lang="ko-KR" sz="1500" dirty="0">
                <a:latin typeface="Malgun Gothic"/>
                <a:ea typeface="Malgun Gothic"/>
              </a:rPr>
              <a:t> </a:t>
            </a:r>
            <a:r>
              <a:rPr lang="en-US" altLang="ko-KR" sz="1500" dirty="0">
                <a:latin typeface="Malgun Gothic"/>
                <a:ea typeface="+mn-lt"/>
              </a:rPr>
              <a:t>θ,</a:t>
            </a:r>
            <a:r>
              <a:rPr lang="ko-KR" sz="1500" dirty="0">
                <a:latin typeface="Malgun Gothic"/>
                <a:ea typeface="Malgun Gothic"/>
              </a:rPr>
              <a:t> </a:t>
            </a:r>
            <a:r>
              <a:rPr lang="en-US" altLang="ko-KR" sz="1500" dirty="0">
                <a:latin typeface="Malgun Gothic"/>
                <a:ea typeface="+mn-lt"/>
              </a:rPr>
              <a:t>θ</a:t>
            </a:r>
            <a:r>
              <a:rPr lang="ko-KR" sz="1500" dirty="0">
                <a:latin typeface="Malgun Gothic"/>
                <a:ea typeface="Malgun Gothic"/>
              </a:rPr>
              <a:t>˙</a:t>
            </a:r>
            <a:r>
              <a:rPr lang="en-US" altLang="ko-KR" sz="1500" dirty="0">
                <a:latin typeface="Malgun Gothic"/>
                <a:ea typeface="+mn-lt"/>
              </a:rPr>
              <a:t>)</a:t>
            </a:r>
            <a:r>
              <a:rPr lang="en-US" altLang="ko-KR" sz="1500" dirty="0" err="1">
                <a:latin typeface="Malgun Gothic"/>
                <a:ea typeface="+mn-lt"/>
              </a:rPr>
              <a:t>으로</a:t>
            </a:r>
            <a:r>
              <a:rPr lang="en-US" altLang="ko-KR" sz="1500" dirty="0">
                <a:latin typeface="Malgun Gothic"/>
                <a:ea typeface="+mn-lt"/>
              </a:rPr>
              <a:t> </a:t>
            </a:r>
            <a:r>
              <a:rPr lang="en-US" altLang="ko-KR" sz="1500" dirty="0" err="1">
                <a:latin typeface="Malgun Gothic"/>
                <a:ea typeface="+mn-lt"/>
              </a:rPr>
              <a:t>표현되며</a:t>
            </a:r>
            <a:r>
              <a:rPr lang="en-US" altLang="ko-KR" sz="1500" dirty="0">
                <a:latin typeface="Malgun Gothic"/>
                <a:ea typeface="+mn-lt"/>
              </a:rPr>
              <a:t>, </a:t>
            </a:r>
            <a:r>
              <a:rPr lang="en-US" altLang="ko-KR" sz="1500" dirty="0" err="1">
                <a:latin typeface="Malgun Gothic"/>
                <a:ea typeface="+mn-lt"/>
              </a:rPr>
              <a:t>가능한</a:t>
            </a:r>
            <a:r>
              <a:rPr lang="en-US" altLang="ko-KR" sz="1500" dirty="0">
                <a:latin typeface="Malgun Gothic"/>
                <a:ea typeface="+mn-lt"/>
              </a:rPr>
              <a:t> </a:t>
            </a:r>
            <a:r>
              <a:rPr lang="en-US" altLang="ko-KR" sz="1500" dirty="0" err="1">
                <a:latin typeface="Malgun Gothic"/>
                <a:ea typeface="+mn-lt"/>
              </a:rPr>
              <a:t>Action은</a:t>
            </a:r>
            <a:r>
              <a:rPr lang="en-US" altLang="ko-KR" sz="1500" dirty="0">
                <a:latin typeface="Malgun Gothic"/>
                <a:ea typeface="+mn-lt"/>
              </a:rPr>
              <a:t> Left/Right 중 </a:t>
            </a:r>
            <a:r>
              <a:rPr lang="en-US" altLang="ko-KR" sz="1500" dirty="0" err="1">
                <a:latin typeface="Malgun Gothic"/>
                <a:ea typeface="+mn-lt"/>
              </a:rPr>
              <a:t>하나이다</a:t>
            </a:r>
            <a:r>
              <a:rPr lang="en-US" altLang="ko-KR" sz="1500" dirty="0">
                <a:latin typeface="Malgun Gothic"/>
                <a:ea typeface="+mn-lt"/>
              </a:rPr>
              <a:t>.</a:t>
            </a:r>
          </a:p>
          <a:p>
            <a:r>
              <a:rPr lang="en-US" altLang="ko-KR" sz="1500" dirty="0" err="1">
                <a:latin typeface="Malgun Gothic"/>
                <a:ea typeface="맑은 고딕"/>
              </a:rPr>
              <a:t>따라서</a:t>
            </a:r>
            <a:r>
              <a:rPr lang="en-US" altLang="ko-KR" sz="1500" dirty="0">
                <a:latin typeface="Malgun Gothic"/>
                <a:ea typeface="맑은 고딕"/>
              </a:rPr>
              <a:t> </a:t>
            </a:r>
            <a:r>
              <a:rPr lang="en-US" altLang="ko-KR" sz="1500" dirty="0" err="1">
                <a:latin typeface="Malgun Gothic"/>
                <a:ea typeface="맑은 고딕"/>
              </a:rPr>
              <a:t>Q값을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보관하는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Table을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다음과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같이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생성한다</a:t>
            </a:r>
            <a:r>
              <a:rPr lang="en-US" altLang="ko-KR" sz="1500" dirty="0">
                <a:latin typeface="Malgun Gothic"/>
                <a:ea typeface="맑은 고딕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C1B5359-72D2-CB02-7E4A-EC99AF646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680950"/>
              </p:ext>
            </p:extLst>
          </p:nvPr>
        </p:nvGraphicFramePr>
        <p:xfrm>
          <a:off x="3492664" y="4575392"/>
          <a:ext cx="8168640" cy="1852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1202228735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3760983916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3242433226"/>
                    </a:ext>
                  </a:extLst>
                </a:gridCol>
              </a:tblGrid>
              <a:tr h="36870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97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STATE 1 </a:t>
                      </a:r>
                      <a:r>
                        <a:rPr lang="ko-KR" altLang="en-US" sz="1500" dirty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x,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ẋ,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θ,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θ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˙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589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STATE 2 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x,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ẋ,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θ,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θ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˙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11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266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STATE </a:t>
                      </a:r>
                      <a:r>
                        <a:rPr lang="en-US" altLang="ko-KR" sz="18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N</a:t>
                      </a:r>
                      <a:r>
                        <a:rPr lang="ko-KR" sz="18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x,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ẋ,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θ,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θ</a:t>
                      </a: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˙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07038"/>
                  </a:ext>
                </a:extLst>
              </a:tr>
            </a:tbl>
          </a:graphicData>
        </a:graphic>
      </p:graphicFrame>
      <p:pic>
        <p:nvPicPr>
          <p:cNvPr id="10" name="그림 9" descr="공구이(가) 표시된 사진&#10;&#10;자동 생성된 설명">
            <a:extLst>
              <a:ext uri="{FF2B5EF4-FFF2-40B4-BE49-F238E27FC236}">
                <a16:creationId xmlns:a16="http://schemas.microsoft.com/office/drawing/2014/main" id="{CD2DE46F-F053-5263-A079-96EA2EBCE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58" y="1115961"/>
            <a:ext cx="2931243" cy="1909917"/>
          </a:xfrm>
          <a:prstGeom prst="rect">
            <a:avLst/>
          </a:prstGeom>
        </p:spPr>
      </p:pic>
      <p:pic>
        <p:nvPicPr>
          <p:cNvPr id="12" name="그림 11" descr="공구이(가) 표시된 사진&#10;&#10;자동 생성된 설명">
            <a:extLst>
              <a:ext uri="{FF2B5EF4-FFF2-40B4-BE49-F238E27FC236}">
                <a16:creationId xmlns:a16="http://schemas.microsoft.com/office/drawing/2014/main" id="{E9678F03-8E74-4263-BD7E-51556C69A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58" y="1268361"/>
            <a:ext cx="2931243" cy="190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816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500" b="1" dirty="0" err="1">
                <a:latin typeface="Malgun Gothic"/>
                <a:ea typeface="Malgun Gothic"/>
              </a:rPr>
              <a:t>CartPole</a:t>
            </a:r>
            <a:r>
              <a:rPr lang="en-US" sz="1500" b="1" dirty="0">
                <a:latin typeface="Malgun Gothic"/>
                <a:ea typeface="Malgun Gothic"/>
              </a:rPr>
              <a:t> Example</a:t>
            </a:r>
            <a:endParaRPr lang="en-US" altLang="ko-KR" sz="1500" b="1" dirty="0">
              <a:latin typeface="Malgun Gothic"/>
              <a:ea typeface="Malgun Gothic"/>
            </a:endParaRPr>
          </a:p>
        </p:txBody>
      </p:sp>
      <p:pic>
        <p:nvPicPr>
          <p:cNvPr id="2" name="그림 1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2A31F90F-0F8E-DB95-B4FB-676D3585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275" y="702269"/>
            <a:ext cx="4166420" cy="2620544"/>
          </a:xfrm>
          <a:prstGeom prst="rect">
            <a:avLst/>
          </a:prstGeom>
        </p:spPr>
      </p:pic>
      <p:sp>
        <p:nvSpPr>
          <p:cNvPr id="9" name="텍스트 상자 32">
            <a:extLst>
              <a:ext uri="{FF2B5EF4-FFF2-40B4-BE49-F238E27FC236}">
                <a16:creationId xmlns:a16="http://schemas.microsoft.com/office/drawing/2014/main" id="{86355A01-F24A-D9C1-9834-3E139F5F8003}"/>
              </a:ext>
            </a:extLst>
          </p:cNvPr>
          <p:cNvSpPr txBox="1">
            <a:spLocks/>
          </p:cNvSpPr>
          <p:nvPr/>
        </p:nvSpPr>
        <p:spPr>
          <a:xfrm>
            <a:off x="3394276" y="3534977"/>
            <a:ext cx="8503262" cy="12477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 err="1">
                <a:latin typeface="Malgun Gothic"/>
                <a:ea typeface="맑은 고딕"/>
              </a:rPr>
              <a:t>이때</a:t>
            </a:r>
            <a:r>
              <a:rPr lang="en-US" altLang="ko-KR" sz="1500" dirty="0">
                <a:latin typeface="Malgun Gothic"/>
                <a:ea typeface="맑은 고딕"/>
              </a:rPr>
              <a:t>, </a:t>
            </a:r>
            <a:r>
              <a:rPr lang="en-US" altLang="ko-KR" sz="1500" dirty="0" err="1">
                <a:latin typeface="Malgun Gothic"/>
                <a:ea typeface="맑은 고딕"/>
              </a:rPr>
              <a:t>State를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구성하는</a:t>
            </a:r>
            <a:r>
              <a:rPr lang="en-US" altLang="ko-KR" sz="1500" dirty="0">
                <a:latin typeface="Malgun Gothic"/>
                <a:ea typeface="맑은 고딕"/>
              </a:rPr>
              <a:t> </a:t>
            </a:r>
            <a:r>
              <a:rPr lang="en-US" sz="1500" dirty="0">
                <a:latin typeface="Malgun Gothic"/>
                <a:ea typeface="Malgun Gothic"/>
              </a:rPr>
              <a:t>(x,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en-US" sz="1500" dirty="0">
                <a:latin typeface="Malgun Gothic"/>
                <a:ea typeface="Malgun Gothic"/>
              </a:rPr>
              <a:t>ẋ,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en-US" sz="1500" dirty="0">
                <a:latin typeface="Malgun Gothic"/>
                <a:ea typeface="Malgun Gothic"/>
              </a:rPr>
              <a:t>θ,</a:t>
            </a:r>
            <a:r>
              <a:rPr lang="ko-KR" altLang="en-US" sz="1500" dirty="0">
                <a:latin typeface="Malgun Gothic"/>
                <a:ea typeface="Malgun Gothic"/>
              </a:rPr>
              <a:t> </a:t>
            </a:r>
            <a:r>
              <a:rPr lang="en-US" sz="1500" dirty="0">
                <a:latin typeface="Malgun Gothic"/>
                <a:ea typeface="Malgun Gothic"/>
              </a:rPr>
              <a:t>θ</a:t>
            </a:r>
            <a:r>
              <a:rPr lang="ko-KR" altLang="en-US" sz="1500" dirty="0">
                <a:latin typeface="Malgun Gothic"/>
                <a:ea typeface="Malgun Gothic"/>
              </a:rPr>
              <a:t>˙</a:t>
            </a:r>
            <a:r>
              <a:rPr lang="en-US" sz="1500" dirty="0">
                <a:latin typeface="Malgun Gothic"/>
                <a:ea typeface="Malgun Gothic"/>
              </a:rPr>
              <a:t>)</a:t>
            </a:r>
            <a:r>
              <a:rPr lang="ko-KR" altLang="en-US" sz="1500" dirty="0">
                <a:latin typeface="Malgun Gothic"/>
                <a:ea typeface="Malgun Gothic"/>
              </a:rPr>
              <a:t>는 모두 </a:t>
            </a:r>
            <a:r>
              <a:rPr lang="ko-KR" altLang="en-US" sz="1500" dirty="0" err="1">
                <a:latin typeface="Malgun Gothic"/>
                <a:ea typeface="Malgun Gothic"/>
              </a:rPr>
              <a:t>Continous</a:t>
            </a:r>
            <a:r>
              <a:rPr lang="ko-KR" altLang="en-US" sz="1500" dirty="0">
                <a:latin typeface="Malgun Gothic"/>
                <a:ea typeface="Malgun Gothic"/>
              </a:rPr>
              <a:t> </a:t>
            </a:r>
            <a:r>
              <a:rPr lang="ko-KR" altLang="en-US" sz="1500" dirty="0" err="1">
                <a:latin typeface="Malgun Gothic"/>
                <a:ea typeface="Malgun Gothic"/>
              </a:rPr>
              <a:t>Value이기</a:t>
            </a:r>
            <a:r>
              <a:rPr lang="ko-KR" altLang="en-US" sz="1500" dirty="0">
                <a:latin typeface="Malgun Gothic"/>
                <a:ea typeface="Malgun Gothic"/>
              </a:rPr>
              <a:t> 때문에, </a:t>
            </a:r>
            <a:r>
              <a:rPr lang="ko-KR" altLang="en-US" sz="1500" dirty="0" err="1">
                <a:latin typeface="Malgun Gothic"/>
                <a:ea typeface="Malgun Gothic"/>
              </a:rPr>
              <a:t>State가</a:t>
            </a:r>
            <a:r>
              <a:rPr lang="ko-KR" altLang="en-US" sz="1500" dirty="0">
                <a:latin typeface="Malgun Gothic"/>
                <a:ea typeface="Malgun Gothic"/>
              </a:rPr>
              <a:t> 무한하다는</a:t>
            </a:r>
          </a:p>
          <a:p>
            <a:r>
              <a:rPr lang="ko-KR" altLang="en-US" sz="1500" dirty="0">
                <a:latin typeface="Malgun Gothic"/>
                <a:ea typeface="Malgun Gothic"/>
              </a:rPr>
              <a:t>문제가 발생하므로, 본 과제에서는 일정 단위로 </a:t>
            </a:r>
            <a:r>
              <a:rPr lang="ko-KR" altLang="en-US" sz="1500" dirty="0" err="1">
                <a:latin typeface="Malgun Gothic"/>
                <a:ea typeface="Malgun Gothic"/>
              </a:rPr>
              <a:t>encoding하여</a:t>
            </a:r>
            <a:r>
              <a:rPr lang="ko-KR" altLang="en-US" sz="1500" dirty="0">
                <a:latin typeface="Malgun Gothic"/>
                <a:ea typeface="Malgun Gothic"/>
              </a:rPr>
              <a:t> 유한 </a:t>
            </a:r>
            <a:r>
              <a:rPr lang="ko-KR" altLang="en-US" sz="1500" dirty="0" err="1">
                <a:latin typeface="Malgun Gothic"/>
                <a:ea typeface="Malgun Gothic"/>
              </a:rPr>
              <a:t>State를</a:t>
            </a:r>
            <a:r>
              <a:rPr lang="ko-KR" altLang="en-US" sz="1500" dirty="0">
                <a:latin typeface="Malgun Gothic"/>
                <a:ea typeface="Malgun Gothic"/>
              </a:rPr>
              <a:t> 표현하였다.</a:t>
            </a:r>
          </a:p>
          <a:p>
            <a:endParaRPr lang="ko-KR" altLang="en-US" sz="1500" dirty="0">
              <a:latin typeface="Malgun Gothic"/>
              <a:ea typeface="Malgun Gothic"/>
            </a:endParaRPr>
          </a:p>
          <a:p>
            <a:r>
              <a:rPr lang="ko-KR" altLang="en-US" sz="1500" dirty="0">
                <a:latin typeface="Malgun Gothic"/>
                <a:ea typeface="Malgun Gothic"/>
              </a:rPr>
              <a:t>또한, </a:t>
            </a:r>
            <a:r>
              <a:rPr lang="ko-KR" altLang="en-US" sz="1500" dirty="0" err="1">
                <a:latin typeface="Malgun Gothic"/>
                <a:ea typeface="Malgun Gothic"/>
              </a:rPr>
              <a:t>Cart의</a:t>
            </a:r>
            <a:r>
              <a:rPr lang="ko-KR" altLang="en-US" sz="1500" dirty="0">
                <a:latin typeface="Malgun Gothic"/>
                <a:ea typeface="Malgun Gothic"/>
              </a:rPr>
              <a:t> 속도와 </a:t>
            </a:r>
            <a:r>
              <a:rPr lang="ko-KR" altLang="en-US" sz="1500" dirty="0" err="1">
                <a:latin typeface="Malgun Gothic"/>
                <a:ea typeface="Malgun Gothic"/>
              </a:rPr>
              <a:t>Pole의</a:t>
            </a:r>
            <a:r>
              <a:rPr lang="ko-KR" altLang="en-US" sz="1500" dirty="0">
                <a:latin typeface="Malgun Gothic"/>
                <a:ea typeface="Malgun Gothic"/>
              </a:rPr>
              <a:t> 각속도는 값의 범위가 무한하기 때문에 최대 범위를 지정하여</a:t>
            </a:r>
          </a:p>
          <a:p>
            <a:r>
              <a:rPr lang="ko-KR" altLang="en-US" sz="1500" dirty="0">
                <a:latin typeface="Malgun Gothic"/>
                <a:ea typeface="Malgun Gothic"/>
              </a:rPr>
              <a:t>문제를 해결하였다.</a:t>
            </a:r>
          </a:p>
        </p:txBody>
      </p:sp>
      <p:pic>
        <p:nvPicPr>
          <p:cNvPr id="10" name="그림 9" descr="공구이(가) 표시된 사진&#10;&#10;자동 생성된 설명">
            <a:extLst>
              <a:ext uri="{FF2B5EF4-FFF2-40B4-BE49-F238E27FC236}">
                <a16:creationId xmlns:a16="http://schemas.microsoft.com/office/drawing/2014/main" id="{5C4A04BC-1851-563D-EBDB-2CE59A257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58" y="1115961"/>
            <a:ext cx="2931243" cy="190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788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ko-KR" altLang="en-US" sz="1500" b="1" dirty="0" err="1">
                <a:latin typeface="Malgun Gothic"/>
                <a:ea typeface="Malgun Gothic"/>
              </a:rPr>
              <a:t>Codes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EE08FB3-9DF8-6050-01EC-079EE729F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738" y="970323"/>
            <a:ext cx="8716296" cy="978303"/>
          </a:xfrm>
          <a:prstGeom prst="rect">
            <a:avLst/>
          </a:prstGeom>
        </p:spPr>
      </p:pic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0AE074D5-521A-F011-160A-2AD476DDD894}"/>
              </a:ext>
            </a:extLst>
          </p:cNvPr>
          <p:cNvSpPr txBox="1">
            <a:spLocks/>
          </p:cNvSpPr>
          <p:nvPr/>
        </p:nvSpPr>
        <p:spPr>
          <a:xfrm>
            <a:off x="3338969" y="2004832"/>
            <a:ext cx="8503262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Malgun Gothic"/>
                <a:ea typeface="맑은 고딕"/>
              </a:rPr>
              <a:t>Action Value </a:t>
            </a:r>
            <a:r>
              <a:rPr lang="en-US" altLang="ko-KR" sz="1400" err="1">
                <a:latin typeface="Malgun Gothic"/>
                <a:ea typeface="맑은 고딕"/>
              </a:rPr>
              <a:t>Function을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저장할</a:t>
            </a:r>
            <a:r>
              <a:rPr lang="en-US" altLang="ko-KR" sz="1400" dirty="0">
                <a:latin typeface="Malgun Gothic"/>
                <a:ea typeface="맑은 고딕"/>
              </a:rPr>
              <a:t> Q </a:t>
            </a:r>
            <a:r>
              <a:rPr lang="en-US" altLang="ko-KR" sz="1400" err="1">
                <a:latin typeface="Malgun Gothic"/>
                <a:ea typeface="맑은 고딕"/>
              </a:rPr>
              <a:t>Table을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생성한다</a:t>
            </a:r>
            <a:r>
              <a:rPr lang="en-US" altLang="ko-KR" sz="1400" dirty="0">
                <a:latin typeface="Malgun Gothic"/>
                <a:ea typeface="맑은 고딕"/>
              </a:rPr>
              <a:t>.</a:t>
            </a:r>
          </a:p>
        </p:txBody>
      </p:sp>
      <p:pic>
        <p:nvPicPr>
          <p:cNvPr id="13" name="그림 12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71FF8670-A2FF-98D7-874D-A6B979E4A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27" y="2863952"/>
            <a:ext cx="2657475" cy="933450"/>
          </a:xfrm>
          <a:prstGeom prst="rect">
            <a:avLst/>
          </a:prstGeom>
        </p:spPr>
      </p:pic>
      <p:sp>
        <p:nvSpPr>
          <p:cNvPr id="14" name="텍스트 상자 32">
            <a:extLst>
              <a:ext uri="{FF2B5EF4-FFF2-40B4-BE49-F238E27FC236}">
                <a16:creationId xmlns:a16="http://schemas.microsoft.com/office/drawing/2014/main" id="{63CD0738-C49E-0E0D-09FE-493A6A1FB9F0}"/>
              </a:ext>
            </a:extLst>
          </p:cNvPr>
          <p:cNvSpPr txBox="1">
            <a:spLocks/>
          </p:cNvSpPr>
          <p:nvPr/>
        </p:nvSpPr>
        <p:spPr>
          <a:xfrm>
            <a:off x="3394274" y="3885250"/>
            <a:ext cx="8503262" cy="160172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latin typeface="Malgun Gothic"/>
                <a:ea typeface="맑은 고딕"/>
              </a:rPr>
              <a:t>현재의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값과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미래의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값에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대한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가중을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결정하는</a:t>
            </a:r>
            <a:r>
              <a:rPr lang="en-US" altLang="ko-KR" sz="1400" dirty="0">
                <a:latin typeface="Malgun Gothic"/>
                <a:ea typeface="맑은 고딕"/>
              </a:rPr>
              <a:t> alpha </a:t>
            </a:r>
            <a:r>
              <a:rPr lang="en-US" altLang="ko-KR" sz="1400" dirty="0" err="1">
                <a:latin typeface="Malgun Gothic"/>
                <a:ea typeface="맑은 고딕"/>
              </a:rPr>
              <a:t>정의</a:t>
            </a:r>
            <a:r>
              <a:rPr lang="en-US" altLang="ko-KR" sz="1400" dirty="0">
                <a:latin typeface="Malgun Gothic"/>
                <a:ea typeface="맑은 고딕"/>
              </a:rPr>
              <a:t> (0.1이므로, </a:t>
            </a:r>
            <a:r>
              <a:rPr lang="en-US" altLang="ko-KR" sz="1400" dirty="0" err="1">
                <a:latin typeface="Malgun Gothic"/>
                <a:ea typeface="맑은 고딕"/>
              </a:rPr>
              <a:t>기존의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값에</a:t>
            </a:r>
            <a:r>
              <a:rPr lang="en-US" altLang="ko-KR" sz="1400" dirty="0">
                <a:latin typeface="Malgun Gothic"/>
                <a:ea typeface="맑은 고딕"/>
              </a:rPr>
              <a:t> 좀 더 </a:t>
            </a:r>
            <a:r>
              <a:rPr lang="en-US" altLang="ko-KR" sz="1400" dirty="0" err="1">
                <a:latin typeface="Malgun Gothic"/>
                <a:ea typeface="맑은 고딕"/>
              </a:rPr>
              <a:t>집중</a:t>
            </a:r>
            <a:r>
              <a:rPr lang="en-US" altLang="ko-KR" sz="1400" dirty="0">
                <a:latin typeface="Malgun Gothic"/>
                <a:ea typeface="맑은 고딕"/>
              </a:rPr>
              <a:t>)</a:t>
            </a:r>
            <a:endParaRPr lang="ko-KR" altLang="en-US" sz="1400" dirty="0">
              <a:ea typeface="맑은 고딕"/>
            </a:endParaRPr>
          </a:p>
          <a:p>
            <a:endParaRPr lang="en-US" altLang="ko-KR" sz="1400" dirty="0">
              <a:latin typeface="Malgun Gothic"/>
              <a:ea typeface="맑은 고딕"/>
            </a:endParaRPr>
          </a:p>
          <a:p>
            <a:r>
              <a:rPr lang="ko-KR" altLang="en-US" sz="1400" dirty="0" err="1">
                <a:ea typeface="맑은 고딕"/>
              </a:rPr>
              <a:t>Discount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factor는</a:t>
            </a:r>
            <a:r>
              <a:rPr lang="ko-KR" altLang="en-US" sz="1400" dirty="0">
                <a:ea typeface="맑은 고딕"/>
              </a:rPr>
              <a:t> 1로 정의 (반드시 </a:t>
            </a:r>
            <a:r>
              <a:rPr lang="ko-KR" altLang="en-US" sz="1400" dirty="0" err="1">
                <a:ea typeface="맑은 고딕"/>
              </a:rPr>
              <a:t>Episode가</a:t>
            </a:r>
            <a:r>
              <a:rPr lang="ko-KR" altLang="en-US" sz="1400" dirty="0">
                <a:ea typeface="맑은 고딕"/>
              </a:rPr>
              <a:t> 종료되므로, </a:t>
            </a:r>
            <a:r>
              <a:rPr lang="ko-KR" altLang="en-US" sz="1400" dirty="0" err="1">
                <a:ea typeface="맑은 고딕"/>
              </a:rPr>
              <a:t>discount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factor는</a:t>
            </a:r>
            <a:r>
              <a:rPr lang="ko-KR" altLang="en-US" sz="1400" dirty="0">
                <a:ea typeface="맑은 고딕"/>
              </a:rPr>
              <a:t> 사용하지 않음)</a:t>
            </a:r>
          </a:p>
          <a:p>
            <a:endParaRPr lang="ko-KR" altLang="en-US" sz="1400" dirty="0">
              <a:ea typeface="맑은 고딕"/>
            </a:endParaRPr>
          </a:p>
          <a:p>
            <a:r>
              <a:rPr lang="ko-KR" altLang="en-US" sz="1400" dirty="0" err="1">
                <a:ea typeface="맑은 고딕"/>
              </a:rPr>
              <a:t>Epsilon-greedy</a:t>
            </a:r>
            <a:r>
              <a:rPr lang="ko-KR" altLang="en-US" sz="1400" dirty="0">
                <a:ea typeface="맑은 고딕"/>
              </a:rPr>
              <a:t> 확률을 0.2로 정의</a:t>
            </a:r>
          </a:p>
          <a:p>
            <a:endParaRPr lang="ko-KR" altLang="en-US" sz="1400" dirty="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전체 </a:t>
            </a:r>
            <a:r>
              <a:rPr lang="ko-KR" altLang="en-US" sz="1400" err="1">
                <a:ea typeface="맑은 고딕"/>
              </a:rPr>
              <a:t>Episode</a:t>
            </a:r>
            <a:r>
              <a:rPr lang="ko-KR" altLang="en-US" sz="1400" dirty="0">
                <a:ea typeface="맑은 고딕"/>
              </a:rPr>
              <a:t> 횟수를 15,000회로 설정</a:t>
            </a:r>
          </a:p>
        </p:txBody>
      </p:sp>
    </p:spTree>
    <p:extLst>
      <p:ext uri="{BB962C8B-B14F-4D97-AF65-F5344CB8AC3E}">
        <p14:creationId xmlns:p14="http://schemas.microsoft.com/office/powerpoint/2010/main" val="36657553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ko-KR" altLang="en-US" sz="1500" b="1" dirty="0" err="1">
                <a:latin typeface="Malgun Gothic"/>
                <a:ea typeface="Malgun Gothic"/>
              </a:rPr>
              <a:t>Codes</a:t>
            </a:r>
          </a:p>
        </p:txBody>
      </p:sp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0AE074D5-521A-F011-160A-2AD476DDD894}"/>
              </a:ext>
            </a:extLst>
          </p:cNvPr>
          <p:cNvSpPr txBox="1">
            <a:spLocks/>
          </p:cNvSpPr>
          <p:nvPr/>
        </p:nvSpPr>
        <p:spPr>
          <a:xfrm>
            <a:off x="3535614" y="4905348"/>
            <a:ext cx="8503262" cy="7399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err="1">
                <a:latin typeface="Malgun Gothic"/>
                <a:ea typeface="맑은 고딕"/>
              </a:rPr>
              <a:t>returnIndexState</a:t>
            </a:r>
            <a:r>
              <a:rPr lang="en-US" altLang="ko-KR" sz="1400" b="1" dirty="0">
                <a:latin typeface="Malgun Gothic"/>
                <a:ea typeface="맑은 고딕"/>
              </a:rPr>
              <a:t>(state)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함수를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통해</a:t>
            </a:r>
            <a:r>
              <a:rPr lang="en-US" altLang="ko-KR" sz="1400" dirty="0">
                <a:latin typeface="Malgun Gothic"/>
                <a:ea typeface="맑은 고딕"/>
              </a:rPr>
              <a:t>, </a:t>
            </a:r>
            <a:r>
              <a:rPr lang="en-US" altLang="ko-KR" sz="1400" err="1">
                <a:latin typeface="Malgun Gothic"/>
                <a:ea typeface="맑은 고딕"/>
              </a:rPr>
              <a:t>state를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전달하면</a:t>
            </a:r>
            <a:r>
              <a:rPr lang="en-US" altLang="ko-KR" sz="1400" dirty="0">
                <a:latin typeface="Malgun Gothic"/>
                <a:ea typeface="맑은 고딕"/>
              </a:rPr>
              <a:t> Q </a:t>
            </a:r>
            <a:r>
              <a:rPr lang="en-US" altLang="ko-KR" sz="1400" err="1">
                <a:latin typeface="Malgun Gothic"/>
                <a:ea typeface="맑은 고딕"/>
              </a:rPr>
              <a:t>Table의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index를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전달받는다</a:t>
            </a:r>
            <a:r>
              <a:rPr lang="en-US" altLang="ko-KR" sz="1400" dirty="0">
                <a:latin typeface="Malgun Gothic"/>
                <a:ea typeface="맑은 고딕"/>
              </a:rPr>
              <a:t>.</a:t>
            </a:r>
          </a:p>
          <a:p>
            <a:r>
              <a:rPr lang="en-US" altLang="ko-KR" sz="1400" dirty="0" err="1">
                <a:latin typeface="Malgun Gothic"/>
                <a:ea typeface="맑은 고딕"/>
              </a:rPr>
              <a:t>현재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State가</a:t>
            </a:r>
            <a:r>
              <a:rPr lang="en-US" altLang="ko-KR" sz="1400" dirty="0">
                <a:latin typeface="Malgun Gothic"/>
                <a:ea typeface="맑은 고딕"/>
              </a:rPr>
              <a:t> Encoding </a:t>
            </a:r>
            <a:r>
              <a:rPr lang="en-US" altLang="ko-KR" sz="1400" dirty="0" err="1">
                <a:latin typeface="Malgun Gothic"/>
                <a:ea typeface="맑은 고딕"/>
              </a:rPr>
              <a:t>되어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있으므로</a:t>
            </a:r>
            <a:r>
              <a:rPr lang="en-US" altLang="ko-KR" sz="1400" dirty="0">
                <a:latin typeface="Malgun Gothic"/>
                <a:ea typeface="맑은 고딕"/>
              </a:rPr>
              <a:t>, </a:t>
            </a:r>
            <a:r>
              <a:rPr lang="en-US" altLang="ko-KR" sz="1400" dirty="0" err="1">
                <a:latin typeface="Malgun Gothic"/>
                <a:ea typeface="맑은 고딕"/>
              </a:rPr>
              <a:t>이와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같이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별도의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함수를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통해</a:t>
            </a:r>
            <a:r>
              <a:rPr lang="en-US" altLang="ko-KR" sz="1400" dirty="0">
                <a:latin typeface="Malgun Gothic"/>
                <a:ea typeface="맑은 고딕"/>
              </a:rPr>
              <a:t> </a:t>
            </a:r>
            <a:r>
              <a:rPr lang="en-US" altLang="ko-KR" sz="1400" dirty="0" err="1">
                <a:latin typeface="Malgun Gothic"/>
                <a:ea typeface="맑은 고딕"/>
              </a:rPr>
              <a:t>현재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State에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매칭되는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</a:p>
          <a:p>
            <a:r>
              <a:rPr lang="en-US" altLang="ko-KR" sz="1400" dirty="0" err="1">
                <a:latin typeface="Malgun Gothic"/>
                <a:ea typeface="맑은 고딕"/>
              </a:rPr>
              <a:t>index를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찾는다</a:t>
            </a:r>
            <a:r>
              <a:rPr lang="en-US" altLang="ko-KR" sz="1400" dirty="0">
                <a:latin typeface="Malgun Gothic"/>
                <a:ea typeface="맑은 고딕"/>
              </a:rPr>
              <a:t>.</a:t>
            </a:r>
            <a:endParaRPr lang="en-US"/>
          </a:p>
        </p:txBody>
      </p:sp>
      <p:pic>
        <p:nvPicPr>
          <p:cNvPr id="2" name="그림 1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81E8B006-C329-4863-032C-FB4A0F2E8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22" y="630707"/>
            <a:ext cx="6934199" cy="414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66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75584C7-16B9-6979-2DDD-FD6DB06E6E2D}"/>
              </a:ext>
            </a:extLst>
          </p:cNvPr>
          <p:cNvSpPr/>
          <p:nvPr/>
        </p:nvSpPr>
        <p:spPr>
          <a:xfrm rot="5400000">
            <a:off x="3662514" y="4092678"/>
            <a:ext cx="86032" cy="200332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48AB4F-D2E7-AD81-6EF3-12A316A88050}"/>
              </a:ext>
            </a:extLst>
          </p:cNvPr>
          <p:cNvSpPr/>
          <p:nvPr/>
        </p:nvSpPr>
        <p:spPr>
          <a:xfrm>
            <a:off x="2703869" y="4252450"/>
            <a:ext cx="86032" cy="88490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로봇 - 무료 전자개 아이콘">
            <a:extLst>
              <a:ext uri="{FF2B5EF4-FFF2-40B4-BE49-F238E27FC236}">
                <a16:creationId xmlns:a16="http://schemas.microsoft.com/office/drawing/2014/main" id="{66752087-84F4-0452-9BDD-D4C7C196D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87" y="1403221"/>
            <a:ext cx="2743200" cy="2725212"/>
          </a:xfrm>
          <a:prstGeom prst="rect">
            <a:avLst/>
          </a:prstGeom>
        </p:spPr>
      </p:pic>
      <p:pic>
        <p:nvPicPr>
          <p:cNvPr id="17" name="그림 16" descr="환경 - 무료 자연개 아이콘">
            <a:extLst>
              <a:ext uri="{FF2B5EF4-FFF2-40B4-BE49-F238E27FC236}">
                <a16:creationId xmlns:a16="http://schemas.microsoft.com/office/drawing/2014/main" id="{D9FFA506-2C73-1ED9-162C-293D02397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163" y="1544110"/>
            <a:ext cx="2743200" cy="27432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95C355-2E04-6C8F-0B3D-00CF4996678F}"/>
              </a:ext>
            </a:extLst>
          </p:cNvPr>
          <p:cNvSpPr/>
          <p:nvPr/>
        </p:nvSpPr>
        <p:spPr>
          <a:xfrm>
            <a:off x="4707193" y="4903837"/>
            <a:ext cx="2390468" cy="38714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Actions</a:t>
            </a:r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2482E2B9-E55D-A755-9E52-34D84F4AA8D7}"/>
              </a:ext>
            </a:extLst>
          </p:cNvPr>
          <p:cNvSpPr/>
          <p:nvPr/>
        </p:nvSpPr>
        <p:spPr>
          <a:xfrm>
            <a:off x="9002661" y="4326191"/>
            <a:ext cx="184353" cy="811163"/>
          </a:xfrm>
          <a:prstGeom prst="up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폰트, 상징, 타이포그래피, 서예이(가) 표시된 사진&#10;&#10;자동 생성된 설명">
            <a:extLst>
              <a:ext uri="{FF2B5EF4-FFF2-40B4-BE49-F238E27FC236}">
                <a16:creationId xmlns:a16="http://schemas.microsoft.com/office/drawing/2014/main" id="{3C36B8AD-4EB0-1259-FECC-A3EE0C1A1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3" y="4396555"/>
            <a:ext cx="627114" cy="504518"/>
          </a:xfrm>
          <a:prstGeom prst="rect">
            <a:avLst/>
          </a:prstGeom>
        </p:spPr>
      </p:pic>
      <p:sp>
        <p:nvSpPr>
          <p:cNvPr id="23" name="텍스트 상자 47">
            <a:extLst>
              <a:ext uri="{FF2B5EF4-FFF2-40B4-BE49-F238E27FC236}">
                <a16:creationId xmlns:a16="http://schemas.microsoft.com/office/drawing/2014/main" id="{988AA52F-5C5E-BE9D-6097-8FA35063E510}"/>
              </a:ext>
            </a:extLst>
          </p:cNvPr>
          <p:cNvSpPr txBox="1">
            <a:spLocks/>
          </p:cNvSpPr>
          <p:nvPr/>
        </p:nvSpPr>
        <p:spPr>
          <a:xfrm>
            <a:off x="2778388" y="6129395"/>
            <a:ext cx="6171206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400" err="1">
                <a:latin typeface="맑은 고딕"/>
                <a:ea typeface="맑은 고딕"/>
              </a:rPr>
              <a:t>Action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ko-KR" altLang="en-US" sz="1400" err="1">
                <a:latin typeface="맑은 고딕"/>
                <a:ea typeface="맑은 고딕"/>
              </a:rPr>
              <a:t>Space</a:t>
            </a:r>
            <a:r>
              <a:rPr lang="ko-KR" altLang="en-US" sz="1400">
                <a:latin typeface="맑은 고딕"/>
                <a:ea typeface="맑은 고딕"/>
              </a:rPr>
              <a:t> : </a:t>
            </a:r>
            <a:r>
              <a:rPr lang="ko-KR" altLang="en-US" sz="1400" err="1">
                <a:latin typeface="맑은 고딕"/>
                <a:ea typeface="맑은 고딕"/>
              </a:rPr>
              <a:t>Agent가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ko-KR" altLang="en-US" sz="1400" err="1">
                <a:latin typeface="맑은 고딕"/>
                <a:ea typeface="맑은 고딕"/>
              </a:rPr>
              <a:t>Environment</a:t>
            </a:r>
            <a:r>
              <a:rPr lang="ko-KR" altLang="en-US" sz="1400">
                <a:latin typeface="맑은 고딕"/>
                <a:ea typeface="맑은 고딕"/>
              </a:rPr>
              <a:t> 내에서 할 수 있는 모든 행동의 집합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908795-DE30-C236-2968-C428E44E265B}"/>
              </a:ext>
            </a:extLst>
          </p:cNvPr>
          <p:cNvSpPr/>
          <p:nvPr/>
        </p:nvSpPr>
        <p:spPr>
          <a:xfrm rot="5400000">
            <a:off x="8056304" y="4092677"/>
            <a:ext cx="86032" cy="200332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상자 47">
            <a:extLst>
              <a:ext uri="{FF2B5EF4-FFF2-40B4-BE49-F238E27FC236}">
                <a16:creationId xmlns:a16="http://schemas.microsoft.com/office/drawing/2014/main" id="{F5830C35-9CA9-976F-6888-4C456F6245E7}"/>
              </a:ext>
            </a:extLst>
          </p:cNvPr>
          <p:cNvSpPr txBox="1">
            <a:spLocks/>
          </p:cNvSpPr>
          <p:nvPr/>
        </p:nvSpPr>
        <p:spPr>
          <a:xfrm>
            <a:off x="2778387" y="5668506"/>
            <a:ext cx="6171206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400" err="1">
                <a:latin typeface="맑은 고딕"/>
                <a:ea typeface="맑은 고딕"/>
              </a:rPr>
              <a:t>Action</a:t>
            </a:r>
            <a:r>
              <a:rPr lang="ko-KR" altLang="en-US" sz="1400">
                <a:latin typeface="맑은 고딕"/>
                <a:ea typeface="맑은 고딕"/>
              </a:rPr>
              <a:t> : </a:t>
            </a:r>
            <a:r>
              <a:rPr lang="ko-KR" altLang="en-US" sz="1400" err="1">
                <a:latin typeface="맑은 고딕"/>
                <a:ea typeface="맑은 고딕"/>
              </a:rPr>
              <a:t>Agent가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ko-KR" altLang="en-US" sz="1400" err="1">
                <a:latin typeface="맑은 고딕"/>
                <a:ea typeface="맑은 고딕"/>
              </a:rPr>
              <a:t>Environment</a:t>
            </a:r>
            <a:r>
              <a:rPr lang="ko-KR" altLang="en-US" sz="1400">
                <a:latin typeface="맑은 고딕"/>
                <a:ea typeface="맑은 고딕"/>
              </a:rPr>
              <a:t> 내에서 수행할 수 있는 행동</a:t>
            </a:r>
          </a:p>
        </p:txBody>
      </p:sp>
    </p:spTree>
    <p:extLst>
      <p:ext uri="{BB962C8B-B14F-4D97-AF65-F5344CB8AC3E}">
        <p14:creationId xmlns:p14="http://schemas.microsoft.com/office/powerpoint/2010/main" val="483454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ko-KR" altLang="en-US" sz="1500" b="1" dirty="0" err="1">
                <a:latin typeface="Malgun Gothic"/>
                <a:ea typeface="Malgun Gothic"/>
              </a:rPr>
              <a:t>Codes</a:t>
            </a:r>
          </a:p>
        </p:txBody>
      </p:sp>
      <p:sp>
        <p:nvSpPr>
          <p:cNvPr id="12" name="텍스트 상자 32">
            <a:extLst>
              <a:ext uri="{FF2B5EF4-FFF2-40B4-BE49-F238E27FC236}">
                <a16:creationId xmlns:a16="http://schemas.microsoft.com/office/drawing/2014/main" id="{0AE074D5-521A-F011-160A-2AD476DDD894}"/>
              </a:ext>
            </a:extLst>
          </p:cNvPr>
          <p:cNvSpPr txBox="1">
            <a:spLocks/>
          </p:cNvSpPr>
          <p:nvPr/>
        </p:nvSpPr>
        <p:spPr>
          <a:xfrm>
            <a:off x="3504888" y="3872961"/>
            <a:ext cx="8503262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Malgun Gothic"/>
                <a:ea typeface="맑은 고딕"/>
              </a:rPr>
              <a:t>각 </a:t>
            </a:r>
            <a:r>
              <a:rPr lang="en-US" altLang="ko-KR" sz="1400" dirty="0" err="1">
                <a:latin typeface="Malgun Gothic"/>
                <a:ea typeface="맑은 고딕"/>
              </a:rPr>
              <a:t>Episode에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대한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Loop를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수행한다</a:t>
            </a:r>
            <a:r>
              <a:rPr lang="en-US" altLang="ko-KR" sz="1400" dirty="0">
                <a:latin typeface="Malgun Gothic"/>
                <a:ea typeface="맑은 고딕"/>
              </a:rPr>
              <a:t>.</a:t>
            </a:r>
          </a:p>
          <a:p>
            <a:r>
              <a:rPr lang="en-US" altLang="ko-KR" sz="1400" err="1">
                <a:latin typeface="Malgun Gothic"/>
                <a:ea typeface="맑은 고딕"/>
              </a:rPr>
              <a:t>가장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처음에는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초기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상태이므로</a:t>
            </a:r>
            <a:r>
              <a:rPr lang="en-US" altLang="ko-KR" sz="1400" dirty="0">
                <a:latin typeface="Malgun Gothic"/>
                <a:ea typeface="맑은 고딕"/>
              </a:rPr>
              <a:t>, </a:t>
            </a:r>
            <a:r>
              <a:rPr lang="en-US" altLang="ko-KR" sz="1400" err="1">
                <a:latin typeface="Malgun Gothic"/>
                <a:ea typeface="맑은 고딕"/>
              </a:rPr>
              <a:t>stateS에서</a:t>
            </a:r>
            <a:r>
              <a:rPr lang="en-US" altLang="ko-KR" sz="1400" dirty="0">
                <a:latin typeface="Malgun Gothic"/>
                <a:ea typeface="맑은 고딕"/>
              </a:rPr>
              <a:t> </a:t>
            </a:r>
            <a:r>
              <a:rPr lang="en-US" altLang="ko-KR" sz="1400" err="1">
                <a:latin typeface="Malgun Gothic"/>
                <a:ea typeface="맑은 고딕"/>
              </a:rPr>
              <a:t>수행할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Action을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b="1" err="1">
                <a:latin typeface="Malgun Gothic"/>
                <a:ea typeface="맑은 고딕"/>
              </a:rPr>
              <a:t>selectAction</a:t>
            </a:r>
            <a:r>
              <a:rPr lang="en-US" altLang="ko-KR" sz="1400" b="1" dirty="0">
                <a:latin typeface="Malgun Gothic"/>
                <a:ea typeface="맑은 고딕"/>
              </a:rPr>
              <a:t>()</a:t>
            </a:r>
            <a:r>
              <a:rPr lang="en-US" altLang="ko-KR" sz="1400" dirty="0">
                <a:latin typeface="Malgun Gothic"/>
                <a:ea typeface="맑은 고딕"/>
              </a:rPr>
              <a:t>을 </a:t>
            </a:r>
            <a:r>
              <a:rPr lang="en-US" altLang="ko-KR" sz="1400" err="1">
                <a:latin typeface="Malgun Gothic"/>
                <a:ea typeface="맑은 고딕"/>
              </a:rPr>
              <a:t>통해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선택한다</a:t>
            </a:r>
            <a:r>
              <a:rPr lang="en-US" altLang="ko-KR" sz="1400" dirty="0">
                <a:latin typeface="Malgun Gothic"/>
                <a:ea typeface="맑은 고딕"/>
              </a:rPr>
              <a:t>.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6247579-52CB-521B-F9C0-88032F7AF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658" y="814478"/>
            <a:ext cx="8396748" cy="286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08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ko-KR" altLang="en-US" sz="1500" b="1" dirty="0" err="1">
                <a:latin typeface="Malgun Gothic"/>
                <a:ea typeface="Malgun Gothic"/>
              </a:rPr>
              <a:t>Codes</a:t>
            </a:r>
          </a:p>
        </p:txBody>
      </p:sp>
      <p:sp>
        <p:nvSpPr>
          <p:cNvPr id="9" name="텍스트 상자 32">
            <a:extLst>
              <a:ext uri="{FF2B5EF4-FFF2-40B4-BE49-F238E27FC236}">
                <a16:creationId xmlns:a16="http://schemas.microsoft.com/office/drawing/2014/main" id="{963682D0-9935-41F8-9D63-CE000B9A33E3}"/>
              </a:ext>
            </a:extLst>
          </p:cNvPr>
          <p:cNvSpPr txBox="1">
            <a:spLocks/>
          </p:cNvSpPr>
          <p:nvPr/>
        </p:nvSpPr>
        <p:spPr>
          <a:xfrm>
            <a:off x="3498742" y="4364572"/>
            <a:ext cx="8620020" cy="181716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err="1">
                <a:latin typeface="Malgun Gothic"/>
                <a:ea typeface="맑은 고딕"/>
              </a:rPr>
              <a:t>selectAction</a:t>
            </a:r>
            <a:r>
              <a:rPr lang="en-US" altLang="ko-KR" sz="1400" b="1" dirty="0">
                <a:latin typeface="Malgun Gothic"/>
                <a:ea typeface="맑은 고딕"/>
              </a:rPr>
              <a:t>() </a:t>
            </a:r>
            <a:r>
              <a:rPr lang="en-US" altLang="ko-KR" sz="1400" dirty="0" err="1">
                <a:latin typeface="Malgun Gothic"/>
                <a:ea typeface="맑은 고딕"/>
              </a:rPr>
              <a:t>함수는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인자로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현재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Episode가</a:t>
            </a:r>
            <a:r>
              <a:rPr lang="en-US" altLang="ko-KR" sz="1400" dirty="0">
                <a:latin typeface="Malgun Gothic"/>
                <a:ea typeface="맑은 고딕"/>
              </a:rPr>
              <a:t> 몇 </a:t>
            </a:r>
            <a:r>
              <a:rPr lang="en-US" altLang="ko-KR" sz="1400" dirty="0" err="1">
                <a:latin typeface="Malgun Gothic"/>
                <a:ea typeface="맑은 고딕"/>
              </a:rPr>
              <a:t>번째인지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전달받고</a:t>
            </a:r>
            <a:r>
              <a:rPr lang="en-US" altLang="ko-KR" sz="1400" dirty="0">
                <a:latin typeface="Malgun Gothic"/>
                <a:ea typeface="맑은 고딕"/>
              </a:rPr>
              <a:t>, </a:t>
            </a:r>
            <a:r>
              <a:rPr lang="en-US" altLang="ko-KR" sz="1400" dirty="0" err="1">
                <a:latin typeface="Malgun Gothic"/>
                <a:ea typeface="맑은 고딕"/>
              </a:rPr>
              <a:t>처음</a:t>
            </a:r>
            <a:r>
              <a:rPr lang="en-US" altLang="ko-KR" sz="1400" dirty="0">
                <a:latin typeface="Malgun Gothic"/>
                <a:ea typeface="맑은 고딕"/>
              </a:rPr>
              <a:t> 500번의 Episode </a:t>
            </a:r>
            <a:r>
              <a:rPr lang="en-US" altLang="ko-KR" sz="1400" dirty="0" err="1">
                <a:latin typeface="Malgun Gothic"/>
                <a:ea typeface="맑은 고딕"/>
              </a:rPr>
              <a:t>동안은</a:t>
            </a:r>
            <a:endParaRPr lang="en-US" altLang="ko-KR" sz="1400" dirty="0">
              <a:latin typeface="Malgun Gothic"/>
              <a:ea typeface="맑은 고딕"/>
            </a:endParaRPr>
          </a:p>
          <a:p>
            <a:r>
              <a:rPr lang="en-US" altLang="ko-KR" sz="1400" dirty="0" err="1">
                <a:latin typeface="Malgun Gothic"/>
                <a:ea typeface="맑은 고딕"/>
              </a:rPr>
              <a:t>무조건</a:t>
            </a:r>
            <a:r>
              <a:rPr lang="en-US" altLang="ko-KR" sz="1400" dirty="0">
                <a:latin typeface="Malgun Gothic"/>
                <a:ea typeface="맑은 고딕"/>
              </a:rPr>
              <a:t> Random </a:t>
            </a:r>
            <a:r>
              <a:rPr lang="en-US" altLang="ko-KR" sz="1400" dirty="0" err="1">
                <a:latin typeface="Malgun Gothic"/>
                <a:ea typeface="맑은 고딕"/>
              </a:rPr>
              <a:t>Action만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수행하여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충분한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b="1" dirty="0" err="1">
                <a:latin typeface="Malgun Gothic"/>
                <a:ea typeface="맑은 고딕"/>
              </a:rPr>
              <a:t>Exploration</a:t>
            </a:r>
            <a:r>
              <a:rPr lang="en-US" altLang="ko-KR" sz="1400" dirty="0" err="1">
                <a:latin typeface="Malgun Gothic"/>
                <a:ea typeface="맑은 고딕"/>
              </a:rPr>
              <a:t>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수행하도록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한다</a:t>
            </a:r>
            <a:r>
              <a:rPr lang="en-US" altLang="ko-KR" sz="1400" dirty="0">
                <a:latin typeface="Malgun Gothic"/>
                <a:ea typeface="맑은 고딕"/>
              </a:rPr>
              <a:t>.</a:t>
            </a:r>
          </a:p>
          <a:p>
            <a:endParaRPr lang="en-US" altLang="ko-KR" sz="1400" dirty="0">
              <a:latin typeface="Malgun Gothic"/>
              <a:ea typeface="맑은 고딕"/>
            </a:endParaRPr>
          </a:p>
          <a:p>
            <a:r>
              <a:rPr lang="en-US" altLang="ko-KR" sz="1400" dirty="0">
                <a:latin typeface="Malgun Gothic"/>
                <a:ea typeface="맑은 고딕"/>
              </a:rPr>
              <a:t>500번이 </a:t>
            </a:r>
            <a:r>
              <a:rPr lang="en-US" altLang="ko-KR" sz="1400" dirty="0" err="1">
                <a:latin typeface="Malgun Gothic"/>
                <a:ea typeface="맑은 고딕"/>
              </a:rPr>
              <a:t>지나면</a:t>
            </a:r>
            <a:r>
              <a:rPr lang="en-US" altLang="ko-KR" sz="1400" dirty="0">
                <a:latin typeface="Malgun Gothic"/>
                <a:ea typeface="맑은 고딕"/>
              </a:rPr>
              <a:t>, </a:t>
            </a:r>
            <a:r>
              <a:rPr lang="en-US" altLang="ko-KR" sz="1400" dirty="0" err="1">
                <a:latin typeface="Malgun Gothic"/>
                <a:ea typeface="맑은 고딕"/>
              </a:rPr>
              <a:t>현재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설정된</a:t>
            </a:r>
            <a:r>
              <a:rPr lang="en-US" altLang="ko-KR" sz="1400" dirty="0">
                <a:latin typeface="Malgun Gothic"/>
                <a:ea typeface="맑은 고딕"/>
              </a:rPr>
              <a:t> </a:t>
            </a:r>
            <a:r>
              <a:rPr lang="en-US" sz="1500" dirty="0">
                <a:latin typeface="Malgun Gothic"/>
                <a:ea typeface="Malgun Gothic"/>
              </a:rPr>
              <a:t>ε-Greedy</a:t>
            </a:r>
            <a:r>
              <a:rPr lang="en-US" altLang="ko-KR" sz="1400" dirty="0">
                <a:latin typeface="Malgun Gothic"/>
                <a:ea typeface="맑은 고딕"/>
              </a:rPr>
              <a:t> </a:t>
            </a:r>
            <a:r>
              <a:rPr lang="en-US" altLang="ko-KR" sz="1400" dirty="0" err="1">
                <a:latin typeface="Malgun Gothic"/>
                <a:ea typeface="맑은 고딕"/>
              </a:rPr>
              <a:t>값에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따라서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Random한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Action을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선택하거나</a:t>
            </a:r>
            <a:r>
              <a:rPr lang="en-US" altLang="ko-KR" sz="1400" dirty="0">
                <a:latin typeface="Malgun Gothic"/>
                <a:ea typeface="맑은 고딕"/>
              </a:rPr>
              <a:t>,</a:t>
            </a:r>
          </a:p>
          <a:p>
            <a:r>
              <a:rPr lang="en-US" altLang="ko-KR" sz="1400" err="1">
                <a:latin typeface="Malgun Gothic"/>
                <a:ea typeface="맑은 고딕"/>
              </a:rPr>
              <a:t>Q값에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대한</a:t>
            </a:r>
            <a:r>
              <a:rPr lang="en-US" altLang="ko-KR" sz="1400" dirty="0">
                <a:latin typeface="Malgun Gothic"/>
                <a:ea typeface="맑은 고딕"/>
              </a:rPr>
              <a:t> Greedy </a:t>
            </a:r>
            <a:r>
              <a:rPr lang="en-US" altLang="ko-KR" sz="1400" err="1">
                <a:latin typeface="Malgun Gothic"/>
                <a:ea typeface="맑은 고딕"/>
              </a:rPr>
              <a:t>Action을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수행하고</a:t>
            </a:r>
            <a:r>
              <a:rPr lang="en-US" altLang="ko-KR" sz="1400" dirty="0">
                <a:latin typeface="Malgun Gothic"/>
                <a:ea typeface="맑은 고딕"/>
              </a:rPr>
              <a:t>, </a:t>
            </a:r>
            <a:r>
              <a:rPr lang="en-US" altLang="ko-KR" sz="1400" err="1">
                <a:latin typeface="Malgun Gothic"/>
                <a:ea typeface="맑은 고딕"/>
              </a:rPr>
              <a:t>이렇게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선택된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Action을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Return한다</a:t>
            </a:r>
            <a:r>
              <a:rPr lang="en-US" altLang="ko-KR" sz="1400" dirty="0">
                <a:latin typeface="Malgun Gothic"/>
                <a:ea typeface="맑은 고딕"/>
              </a:rPr>
              <a:t>.</a:t>
            </a:r>
          </a:p>
          <a:p>
            <a:endParaRPr lang="en-US" altLang="ko-KR" sz="1400" dirty="0">
              <a:latin typeface="Malgun Gothic"/>
              <a:ea typeface="맑은 고딕"/>
            </a:endParaRPr>
          </a:p>
          <a:p>
            <a:r>
              <a:rPr lang="en-US" altLang="ko-KR" sz="1400" dirty="0" err="1">
                <a:latin typeface="Malgun Gothic"/>
                <a:ea typeface="맑은 고딕"/>
              </a:rPr>
              <a:t>현재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sz="1400" dirty="0">
                <a:latin typeface="Malgun Gothic"/>
                <a:ea typeface="Malgun Gothic"/>
              </a:rPr>
              <a:t>Decaying ε-</a:t>
            </a:r>
            <a:r>
              <a:rPr lang="en-US" sz="1400" dirty="0" err="1">
                <a:latin typeface="Malgun Gothic"/>
                <a:ea typeface="Malgun Gothic"/>
              </a:rPr>
              <a:t>Greedy</a:t>
            </a:r>
            <a:r>
              <a:rPr lang="en-US" altLang="ko-KR" sz="1400" dirty="0" err="1">
                <a:latin typeface="Malgun Gothic"/>
                <a:ea typeface="맑은 고딕"/>
              </a:rPr>
              <a:t>를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사용하므로</a:t>
            </a:r>
            <a:r>
              <a:rPr lang="en-US" altLang="ko-KR" sz="1400" dirty="0">
                <a:latin typeface="Malgun Gothic"/>
                <a:ea typeface="맑은 고딕"/>
              </a:rPr>
              <a:t>, 7000번의 </a:t>
            </a:r>
            <a:r>
              <a:rPr lang="en-US" altLang="ko-KR" sz="1400" dirty="0" err="1">
                <a:latin typeface="Malgun Gothic"/>
                <a:ea typeface="맑은 고딕"/>
              </a:rPr>
              <a:t>Episode가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지나면</a:t>
            </a:r>
            <a:r>
              <a:rPr lang="en-US" altLang="ko-KR" sz="1400" dirty="0">
                <a:latin typeface="Malgun Gothic"/>
                <a:ea typeface="맑은 고딕"/>
              </a:rPr>
              <a:t> </a:t>
            </a:r>
            <a:r>
              <a:rPr lang="en-US" altLang="ko-KR" sz="1400" dirty="0" err="1">
                <a:latin typeface="Malgun Gothic"/>
                <a:ea typeface="맑은 고딕"/>
              </a:rPr>
              <a:t>epsilon을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점차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감소시켜서</a:t>
            </a:r>
            <a:endParaRPr lang="en-US" altLang="ko-KR" sz="1400" dirty="0">
              <a:latin typeface="Malgun Gothic"/>
              <a:ea typeface="맑은 고딕"/>
            </a:endParaRPr>
          </a:p>
          <a:p>
            <a:r>
              <a:rPr lang="en-US" altLang="ko-KR" sz="1400" err="1">
                <a:latin typeface="Malgun Gothic"/>
                <a:ea typeface="맑은 고딕"/>
              </a:rPr>
              <a:t>Exploration을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감소시키고</a:t>
            </a:r>
            <a:r>
              <a:rPr lang="en-US" altLang="ko-KR" sz="1400" dirty="0">
                <a:latin typeface="Malgun Gothic"/>
                <a:ea typeface="맑은 고딕"/>
              </a:rPr>
              <a:t>, </a:t>
            </a:r>
            <a:r>
              <a:rPr lang="en-US" altLang="ko-KR" sz="1400" err="1">
                <a:latin typeface="Malgun Gothic"/>
                <a:ea typeface="맑은 고딕"/>
              </a:rPr>
              <a:t>Exploitation을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증가시킨다</a:t>
            </a:r>
            <a:r>
              <a:rPr lang="en-US" altLang="ko-KR" sz="1400" dirty="0">
                <a:latin typeface="Malgun Gothic"/>
                <a:ea typeface="맑은 고딕"/>
              </a:rPr>
              <a:t>.</a:t>
            </a:r>
          </a:p>
        </p:txBody>
      </p:sp>
      <p:pic>
        <p:nvPicPr>
          <p:cNvPr id="10" name="그림 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D167D40-344E-8F81-591F-1D97354B5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174" y="568330"/>
            <a:ext cx="7044812" cy="35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956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ko-KR" altLang="en-US" sz="1500" b="1" dirty="0" err="1">
                <a:latin typeface="Malgun Gothic"/>
                <a:ea typeface="Malgun Gothic"/>
              </a:rPr>
              <a:t>Codes</a:t>
            </a:r>
          </a:p>
        </p:txBody>
      </p:sp>
      <p:sp>
        <p:nvSpPr>
          <p:cNvPr id="9" name="텍스트 상자 32">
            <a:extLst>
              <a:ext uri="{FF2B5EF4-FFF2-40B4-BE49-F238E27FC236}">
                <a16:creationId xmlns:a16="http://schemas.microsoft.com/office/drawing/2014/main" id="{963682D0-9935-41F8-9D63-CE000B9A33E3}"/>
              </a:ext>
            </a:extLst>
          </p:cNvPr>
          <p:cNvSpPr txBox="1">
            <a:spLocks/>
          </p:cNvSpPr>
          <p:nvPr/>
        </p:nvSpPr>
        <p:spPr>
          <a:xfrm>
            <a:off x="3498742" y="2250637"/>
            <a:ext cx="8853536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err="1">
                <a:latin typeface="Malgun Gothic"/>
                <a:ea typeface="맑은 고딕"/>
              </a:rPr>
              <a:t>selectAction</a:t>
            </a:r>
            <a:r>
              <a:rPr lang="en-US" altLang="ko-KR" sz="1400" b="1" dirty="0">
                <a:latin typeface="Malgun Gothic"/>
                <a:ea typeface="맑은 고딕"/>
              </a:rPr>
              <a:t>()</a:t>
            </a:r>
            <a:r>
              <a:rPr lang="en-US" altLang="ko-KR" sz="1400" dirty="0">
                <a:latin typeface="Malgun Gothic"/>
                <a:ea typeface="맑은 고딕"/>
              </a:rPr>
              <a:t>을 </a:t>
            </a:r>
            <a:r>
              <a:rPr lang="en-US" altLang="ko-KR" sz="1400" err="1">
                <a:latin typeface="Malgun Gothic"/>
                <a:ea typeface="맑은 고딕"/>
              </a:rPr>
              <a:t>통해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전달받은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Action을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수행하고</a:t>
            </a:r>
            <a:r>
              <a:rPr lang="en-US" altLang="ko-KR" sz="1400" dirty="0">
                <a:latin typeface="Malgun Gothic"/>
                <a:ea typeface="맑은 고딕"/>
              </a:rPr>
              <a:t>, </a:t>
            </a:r>
            <a:r>
              <a:rPr lang="en-US" altLang="ko-KR" sz="1400" err="1">
                <a:latin typeface="Malgun Gothic"/>
                <a:ea typeface="맑은 고딕"/>
              </a:rPr>
              <a:t>다음</a:t>
            </a:r>
            <a:r>
              <a:rPr lang="en-US" altLang="ko-KR" sz="1400" dirty="0">
                <a:latin typeface="Malgun Gothic"/>
                <a:ea typeface="맑은 고딕"/>
              </a:rPr>
              <a:t> </a:t>
            </a:r>
            <a:r>
              <a:rPr lang="en-US" altLang="ko-KR" sz="1400" err="1">
                <a:latin typeface="Malgun Gothic"/>
                <a:ea typeface="맑은 고딕"/>
              </a:rPr>
              <a:t>State와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Reward를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환경으로부터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전달받는다</a:t>
            </a:r>
            <a:r>
              <a:rPr lang="en-US" altLang="ko-KR" sz="1400" dirty="0">
                <a:latin typeface="Malgun Gothic"/>
                <a:ea typeface="맑은 고딕"/>
              </a:rPr>
              <a:t>.</a:t>
            </a:r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A1084A9-16E3-1773-FA81-5DA03693E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836" y="1254305"/>
            <a:ext cx="7843683" cy="877373"/>
          </a:xfrm>
          <a:prstGeom prst="rect">
            <a:avLst/>
          </a:prstGeom>
        </p:spPr>
      </p:pic>
      <p:pic>
        <p:nvPicPr>
          <p:cNvPr id="5" name="그림 4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A49FDA04-1EEE-041B-2FAF-DBAD714D1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562" y="3378650"/>
            <a:ext cx="7026377" cy="1483361"/>
          </a:xfrm>
          <a:prstGeom prst="rect">
            <a:avLst/>
          </a:prstGeom>
        </p:spPr>
      </p:pic>
      <p:sp>
        <p:nvSpPr>
          <p:cNvPr id="7" name="텍스트 상자 32">
            <a:extLst>
              <a:ext uri="{FF2B5EF4-FFF2-40B4-BE49-F238E27FC236}">
                <a16:creationId xmlns:a16="http://schemas.microsoft.com/office/drawing/2014/main" id="{7FE16C14-0816-861F-E5EA-D5FAEE04F598}"/>
              </a:ext>
            </a:extLst>
          </p:cNvPr>
          <p:cNvSpPr txBox="1">
            <a:spLocks/>
          </p:cNvSpPr>
          <p:nvPr/>
        </p:nvSpPr>
        <p:spPr>
          <a:xfrm>
            <a:off x="3363547" y="5046684"/>
            <a:ext cx="8908842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err="1">
                <a:latin typeface="Malgun Gothic"/>
                <a:ea typeface="맑은 고딕"/>
              </a:rPr>
              <a:t>다음</a:t>
            </a:r>
            <a:r>
              <a:rPr lang="en-US" altLang="ko-KR" sz="1400" dirty="0">
                <a:latin typeface="Malgun Gothic"/>
                <a:ea typeface="맑은 고딕"/>
              </a:rPr>
              <a:t> </a:t>
            </a:r>
            <a:r>
              <a:rPr lang="en-US" altLang="ko-KR" sz="1400" err="1">
                <a:latin typeface="Malgun Gothic"/>
                <a:ea typeface="맑은 고딕"/>
              </a:rPr>
              <a:t>State에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매칭되는</a:t>
            </a:r>
            <a:r>
              <a:rPr lang="en-US" altLang="ko-KR" sz="1400" dirty="0">
                <a:latin typeface="Malgun Gothic"/>
                <a:ea typeface="맑은 고딕"/>
              </a:rPr>
              <a:t> Q-Table </a:t>
            </a:r>
            <a:r>
              <a:rPr lang="en-US" altLang="ko-KR" sz="1400" err="1">
                <a:latin typeface="Malgun Gothic"/>
                <a:ea typeface="맑은 고딕"/>
              </a:rPr>
              <a:t>Index를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반환받고</a:t>
            </a:r>
            <a:r>
              <a:rPr lang="en-US" altLang="ko-KR" sz="1400" dirty="0">
                <a:latin typeface="Malgun Gothic"/>
                <a:ea typeface="맑은 고딕"/>
              </a:rPr>
              <a:t>, 그 </a:t>
            </a:r>
            <a:r>
              <a:rPr lang="en-US" altLang="ko-KR" sz="1400" err="1">
                <a:latin typeface="Malgun Gothic"/>
                <a:ea typeface="맑은 고딕"/>
              </a:rPr>
              <a:t>Index를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바탕으로</a:t>
            </a:r>
            <a:r>
              <a:rPr lang="en-US" altLang="ko-KR" sz="1400" dirty="0">
                <a:latin typeface="Malgun Gothic"/>
                <a:ea typeface="맑은 고딕"/>
              </a:rPr>
              <a:t> Q-</a:t>
            </a:r>
            <a:r>
              <a:rPr lang="en-US" altLang="ko-KR" sz="1400" err="1">
                <a:latin typeface="Malgun Gothic"/>
                <a:ea typeface="맑은 고딕"/>
              </a:rPr>
              <a:t>Table에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err="1">
                <a:latin typeface="Malgun Gothic"/>
                <a:ea typeface="맑은 고딕"/>
              </a:rPr>
              <a:t>접근하여</a:t>
            </a:r>
            <a:r>
              <a:rPr lang="en-US" altLang="ko-KR" sz="1400" dirty="0">
                <a:latin typeface="Malgun Gothic"/>
                <a:ea typeface="맑은 고딕"/>
              </a:rPr>
              <a:t> Left/Right</a:t>
            </a:r>
          </a:p>
          <a:p>
            <a:r>
              <a:rPr lang="en-US" altLang="ko-KR" sz="1400" dirty="0" err="1">
                <a:latin typeface="Malgun Gothic"/>
                <a:ea typeface="맑은 고딕"/>
              </a:rPr>
              <a:t>중에서</a:t>
            </a:r>
            <a:r>
              <a:rPr lang="en-US" altLang="ko-KR" sz="1400" dirty="0">
                <a:latin typeface="Malgun Gothic"/>
                <a:ea typeface="맑은 고딕"/>
              </a:rPr>
              <a:t> 더 큰 </a:t>
            </a:r>
            <a:r>
              <a:rPr lang="en-US" altLang="ko-KR" sz="1400" dirty="0" err="1">
                <a:latin typeface="Malgun Gothic"/>
                <a:ea typeface="맑은 고딕"/>
              </a:rPr>
              <a:t>Q값을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가져온다</a:t>
            </a:r>
            <a:r>
              <a:rPr lang="en-US" altLang="ko-KR" sz="1400" dirty="0">
                <a:latin typeface="Malgun Gothic"/>
                <a:ea typeface="맑은 고딕"/>
              </a:rPr>
              <a:t>. (</a:t>
            </a:r>
            <a:r>
              <a:rPr lang="en-US" altLang="ko-KR" sz="1400" b="1" dirty="0">
                <a:latin typeface="Malgun Gothic"/>
                <a:ea typeface="맑은 고딕"/>
              </a:rPr>
              <a:t>Greedy</a:t>
            </a:r>
            <a:r>
              <a:rPr lang="en-US" altLang="ko-KR" sz="1400" dirty="0">
                <a:latin typeface="Malgun Gothic"/>
                <a:ea typeface="맑은 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59982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ko-KR" altLang="en-US" sz="1500" b="1" dirty="0" err="1">
                <a:latin typeface="Malgun Gothic"/>
                <a:ea typeface="Malgun Gothic"/>
              </a:rPr>
              <a:t>Codes</a:t>
            </a:r>
          </a:p>
        </p:txBody>
      </p:sp>
      <p:sp>
        <p:nvSpPr>
          <p:cNvPr id="9" name="텍스트 상자 32">
            <a:extLst>
              <a:ext uri="{FF2B5EF4-FFF2-40B4-BE49-F238E27FC236}">
                <a16:creationId xmlns:a16="http://schemas.microsoft.com/office/drawing/2014/main" id="{963682D0-9935-41F8-9D63-CE000B9A33E3}"/>
              </a:ext>
            </a:extLst>
          </p:cNvPr>
          <p:cNvSpPr txBox="1">
            <a:spLocks/>
          </p:cNvSpPr>
          <p:nvPr/>
        </p:nvSpPr>
        <p:spPr>
          <a:xfrm>
            <a:off x="4057951" y="3012637"/>
            <a:ext cx="8853536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>
                <a:latin typeface="Malgun Gothic"/>
                <a:ea typeface="맑은 고딕"/>
              </a:rPr>
              <a:t>Q-Learning </a:t>
            </a:r>
            <a:r>
              <a:rPr lang="en-US" altLang="ko-KR" sz="1500" dirty="0" err="1">
                <a:latin typeface="Malgun Gothic"/>
                <a:ea typeface="맑은 고딕"/>
              </a:rPr>
              <a:t>공식을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통해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새로운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Q값을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구하고</a:t>
            </a:r>
            <a:r>
              <a:rPr lang="en-US" altLang="ko-KR" sz="1500" dirty="0">
                <a:latin typeface="Malgun Gothic"/>
                <a:ea typeface="맑은 고딕"/>
              </a:rPr>
              <a:t>, </a:t>
            </a:r>
            <a:r>
              <a:rPr lang="en-US" altLang="ko-KR" sz="1500" dirty="0" err="1">
                <a:latin typeface="Malgun Gothic"/>
                <a:ea typeface="맑은 고딕"/>
              </a:rPr>
              <a:t>이를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업데이트한다</a:t>
            </a:r>
            <a:r>
              <a:rPr lang="en-US" altLang="ko-KR" sz="1500" dirty="0">
                <a:latin typeface="Malgun Gothic"/>
                <a:ea typeface="맑은 고딕"/>
              </a:rPr>
              <a:t>.</a:t>
            </a:r>
          </a:p>
          <a:p>
            <a:r>
              <a:rPr lang="en-US" altLang="ko-KR" sz="1500" dirty="0" err="1">
                <a:latin typeface="Malgun Gothic"/>
                <a:ea typeface="맑은 고딕"/>
              </a:rPr>
              <a:t>이후</a:t>
            </a:r>
            <a:r>
              <a:rPr lang="en-US" altLang="ko-KR" sz="1500" dirty="0">
                <a:latin typeface="Malgun Gothic"/>
                <a:ea typeface="맑은 고딕"/>
              </a:rPr>
              <a:t>, </a:t>
            </a:r>
            <a:r>
              <a:rPr lang="en-US" altLang="ko-KR" sz="1500" dirty="0" err="1">
                <a:latin typeface="Malgun Gothic"/>
                <a:ea typeface="맑은 고딕"/>
              </a:rPr>
              <a:t>next_state를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current_state로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교체하여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Episode에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대한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Loop를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이어나간다</a:t>
            </a:r>
            <a:r>
              <a:rPr lang="en-US" altLang="ko-KR" sz="1500" dirty="0">
                <a:latin typeface="Malgun Gothic"/>
                <a:ea typeface="맑은 고딕"/>
              </a:rPr>
              <a:t>.</a:t>
            </a:r>
            <a:endParaRPr lang="en-US"/>
          </a:p>
        </p:txBody>
      </p:sp>
      <p:pic>
        <p:nvPicPr>
          <p:cNvPr id="13" name="그림 12" descr="폰트, 텍스트, 타이포그래피, 서예이(가) 표시된 사진&#10;&#10;자동 생성된 설명">
            <a:extLst>
              <a:ext uri="{FF2B5EF4-FFF2-40B4-BE49-F238E27FC236}">
                <a16:creationId xmlns:a16="http://schemas.microsoft.com/office/drawing/2014/main" id="{AD04EBC5-E90A-F06E-8859-565E93938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1" y="5429116"/>
            <a:ext cx="7247603" cy="676237"/>
          </a:xfrm>
          <a:prstGeom prst="rect">
            <a:avLst/>
          </a:prstGeom>
        </p:spPr>
      </p:pic>
      <p:pic>
        <p:nvPicPr>
          <p:cNvPr id="14" name="그림 13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446827C6-1804-D845-E680-937450C90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432" y="609642"/>
            <a:ext cx="8021892" cy="215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364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ko-KR" altLang="en-US" sz="1500" b="1" dirty="0" err="1">
                <a:latin typeface="Malgun Gothic"/>
                <a:ea typeface="Malgun Gothic"/>
              </a:rPr>
              <a:t>Result</a:t>
            </a:r>
          </a:p>
        </p:txBody>
      </p:sp>
      <p:sp>
        <p:nvSpPr>
          <p:cNvPr id="5" name="텍스트 상자 32">
            <a:extLst>
              <a:ext uri="{FF2B5EF4-FFF2-40B4-BE49-F238E27FC236}">
                <a16:creationId xmlns:a16="http://schemas.microsoft.com/office/drawing/2014/main" id="{768E9D4C-575E-132B-4AFB-EAEE4D08CE9F}"/>
              </a:ext>
            </a:extLst>
          </p:cNvPr>
          <p:cNvSpPr txBox="1">
            <a:spLocks/>
          </p:cNvSpPr>
          <p:nvPr/>
        </p:nvSpPr>
        <p:spPr>
          <a:xfrm>
            <a:off x="3769129" y="591444"/>
            <a:ext cx="6002181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>
                <a:latin typeface="Malgun Gothic"/>
                <a:ea typeface="맑은 고딕"/>
              </a:rPr>
              <a:t>15000번의 </a:t>
            </a:r>
            <a:r>
              <a:rPr lang="en-US" altLang="ko-KR" sz="1500" dirty="0" err="1">
                <a:latin typeface="Malgun Gothic"/>
                <a:ea typeface="맑은 고딕"/>
              </a:rPr>
              <a:t>Episode에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대해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학습한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결과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영상</a:t>
            </a:r>
          </a:p>
        </p:txBody>
      </p:sp>
      <p:pic>
        <p:nvPicPr>
          <p:cNvPr id="7" name="KakaoTalk_20231126_192640563">
            <a:hlinkClick r:id="" action="ppaction://media"/>
            <a:extLst>
              <a:ext uri="{FF2B5EF4-FFF2-40B4-BE49-F238E27FC236}">
                <a16:creationId xmlns:a16="http://schemas.microsoft.com/office/drawing/2014/main" id="{97267529-8A26-6147-8B34-71B4CF9F93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2704" y="1680809"/>
            <a:ext cx="7247187" cy="407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0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9F56A20-C531-7790-DACF-8BDDAC646F1D}"/>
              </a:ext>
            </a:extLst>
          </p:cNvPr>
          <p:cNvSpPr/>
          <p:nvPr/>
        </p:nvSpPr>
        <p:spPr>
          <a:xfrm>
            <a:off x="0" y="0"/>
            <a:ext cx="3165142" cy="6858000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04C0034A-E590-E71D-62C6-52144C0AF8ED}"/>
              </a:ext>
            </a:extLst>
          </p:cNvPr>
          <p:cNvSpPr/>
          <p:nvPr/>
        </p:nvSpPr>
        <p:spPr>
          <a:xfrm>
            <a:off x="993114" y="950620"/>
            <a:ext cx="1187130" cy="0"/>
          </a:xfrm>
          <a:prstGeom prst="line">
            <a:avLst/>
          </a:prstGeom>
          <a:ln w="2540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AA74C-4FC0-41AC-B4FB-F14F59965441}"/>
              </a:ext>
            </a:extLst>
          </p:cNvPr>
          <p:cNvSpPr txBox="1"/>
          <p:nvPr/>
        </p:nvSpPr>
        <p:spPr>
          <a:xfrm>
            <a:off x="1026276" y="609302"/>
            <a:ext cx="1109412" cy="3446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Arial"/>
                <a:ea typeface="맑은 고딕"/>
                <a:cs typeface="Arial"/>
              </a:rPr>
              <a:t>Q-</a:t>
            </a:r>
            <a:r>
              <a:rPr lang="en-US" altLang="ko-KR" sz="1600" err="1">
                <a:latin typeface="Arial"/>
                <a:ea typeface="맑은 고딕"/>
                <a:cs typeface="Arial"/>
              </a:rPr>
              <a:t>Learing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668EDC2-F8E8-C027-82A8-BEDC5BA3EBAF}"/>
              </a:ext>
            </a:extLst>
          </p:cNvPr>
          <p:cNvSpPr txBox="1">
            <a:spLocks/>
          </p:cNvSpPr>
          <p:nvPr/>
        </p:nvSpPr>
        <p:spPr>
          <a:xfrm>
            <a:off x="3440312" y="165338"/>
            <a:ext cx="5601345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ko-KR" altLang="en-US" sz="1500" b="1" dirty="0" err="1">
                <a:latin typeface="Malgun Gothic"/>
                <a:ea typeface="Malgun Gothic"/>
              </a:rPr>
              <a:t>Result</a:t>
            </a:r>
          </a:p>
        </p:txBody>
      </p:sp>
      <p:sp>
        <p:nvSpPr>
          <p:cNvPr id="5" name="텍스트 상자 32">
            <a:extLst>
              <a:ext uri="{FF2B5EF4-FFF2-40B4-BE49-F238E27FC236}">
                <a16:creationId xmlns:a16="http://schemas.microsoft.com/office/drawing/2014/main" id="{768E9D4C-575E-132B-4AFB-EAEE4D08CE9F}"/>
              </a:ext>
            </a:extLst>
          </p:cNvPr>
          <p:cNvSpPr txBox="1">
            <a:spLocks/>
          </p:cNvSpPr>
          <p:nvPr/>
        </p:nvSpPr>
        <p:spPr>
          <a:xfrm>
            <a:off x="3769129" y="591444"/>
            <a:ext cx="6002181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>
                <a:latin typeface="Malgun Gothic"/>
                <a:ea typeface="맑은 고딕"/>
              </a:rPr>
              <a:t>15000번의 </a:t>
            </a:r>
            <a:r>
              <a:rPr lang="en-US" altLang="ko-KR" sz="1500" dirty="0" err="1">
                <a:latin typeface="Malgun Gothic"/>
                <a:ea typeface="맑은 고딕"/>
              </a:rPr>
              <a:t>Episode에</a:t>
            </a:r>
            <a:r>
              <a:rPr lang="en-US" altLang="ko-KR" sz="1500" dirty="0">
                <a:latin typeface="Malgun Gothic"/>
                <a:ea typeface="맑은 고딕"/>
              </a:rPr>
              <a:t> </a:t>
            </a:r>
            <a:r>
              <a:rPr lang="en-US" altLang="ko-KR" sz="1500" dirty="0" err="1">
                <a:latin typeface="Malgun Gothic"/>
                <a:ea typeface="맑은 고딕"/>
              </a:rPr>
              <a:t>대한</a:t>
            </a:r>
            <a:r>
              <a:rPr lang="en-US" altLang="ko-KR" sz="1500" dirty="0">
                <a:latin typeface="Malgun Gothic"/>
                <a:ea typeface="맑은 고딕"/>
              </a:rPr>
              <a:t> Reward</a:t>
            </a:r>
          </a:p>
        </p:txBody>
      </p:sp>
      <p:pic>
        <p:nvPicPr>
          <p:cNvPr id="7" name="그림 6" descr="스크린샷, 텍스트, 그래프이(가) 표시된 사진&#10;&#10;자동 생성된 설명">
            <a:extLst>
              <a:ext uri="{FF2B5EF4-FFF2-40B4-BE49-F238E27FC236}">
                <a16:creationId xmlns:a16="http://schemas.microsoft.com/office/drawing/2014/main" id="{40EC6B0E-F008-EB0D-24D9-8006F7A7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739" y="1256994"/>
            <a:ext cx="6823587" cy="3004365"/>
          </a:xfrm>
          <a:prstGeom prst="rect">
            <a:avLst/>
          </a:prstGeom>
        </p:spPr>
      </p:pic>
      <p:sp>
        <p:nvSpPr>
          <p:cNvPr id="9" name="텍스트 상자 32">
            <a:extLst>
              <a:ext uri="{FF2B5EF4-FFF2-40B4-BE49-F238E27FC236}">
                <a16:creationId xmlns:a16="http://schemas.microsoft.com/office/drawing/2014/main" id="{1DCBD561-F3BB-ED99-FCE3-7A90368D5316}"/>
              </a:ext>
            </a:extLst>
          </p:cNvPr>
          <p:cNvSpPr txBox="1">
            <a:spLocks/>
          </p:cNvSpPr>
          <p:nvPr/>
        </p:nvSpPr>
        <p:spPr>
          <a:xfrm>
            <a:off x="4070242" y="4395298"/>
            <a:ext cx="7396168" cy="217110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 err="1">
                <a:latin typeface="Malgun Gothic"/>
                <a:ea typeface="맑은 고딕"/>
              </a:rPr>
              <a:t>Episode가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진행될수록</a:t>
            </a:r>
            <a:r>
              <a:rPr lang="en-US" altLang="ko-KR" sz="1500" dirty="0">
                <a:latin typeface="Malgun Gothic"/>
                <a:ea typeface="맑은 고딕"/>
              </a:rPr>
              <a:t> </a:t>
            </a:r>
            <a:r>
              <a:rPr lang="en-US" altLang="ko-KR" sz="1500" dirty="0" err="1">
                <a:latin typeface="Malgun Gothic"/>
                <a:ea typeface="맑은 고딕"/>
              </a:rPr>
              <a:t>Reward의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총합이</a:t>
            </a:r>
            <a:r>
              <a:rPr lang="en-US" altLang="ko-KR" sz="1500" dirty="0">
                <a:latin typeface="Malgun Gothic"/>
                <a:ea typeface="맑은 고딕"/>
              </a:rPr>
              <a:t> </a:t>
            </a:r>
            <a:r>
              <a:rPr lang="en-US" altLang="ko-KR" sz="1500" dirty="0" err="1">
                <a:latin typeface="Malgun Gothic"/>
                <a:ea typeface="맑은 고딕"/>
              </a:rPr>
              <a:t>상승하는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추세를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보이지만</a:t>
            </a:r>
            <a:r>
              <a:rPr lang="en-US" altLang="ko-KR" sz="1500" dirty="0">
                <a:latin typeface="Malgun Gothic"/>
                <a:ea typeface="맑은 고딕"/>
              </a:rPr>
              <a:t>, </a:t>
            </a:r>
            <a:r>
              <a:rPr lang="en-US" altLang="ko-KR" sz="1500" dirty="0" err="1">
                <a:latin typeface="Malgun Gothic"/>
                <a:ea typeface="맑은 고딕"/>
              </a:rPr>
              <a:t>Fluctuation이</a:t>
            </a:r>
            <a:endParaRPr lang="en-US" altLang="ko-KR" sz="1500" dirty="0">
              <a:latin typeface="Malgun Gothic"/>
              <a:ea typeface="맑은 고딕"/>
            </a:endParaRPr>
          </a:p>
          <a:p>
            <a:r>
              <a:rPr lang="en-US" altLang="ko-KR" sz="1500" dirty="0" err="1">
                <a:latin typeface="Malgun Gothic"/>
                <a:ea typeface="맑은 고딕"/>
              </a:rPr>
              <a:t>심한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것을</a:t>
            </a:r>
            <a:r>
              <a:rPr lang="en-US" altLang="ko-KR" sz="1500" dirty="0">
                <a:latin typeface="Malgun Gothic"/>
                <a:ea typeface="맑은 고딕"/>
              </a:rPr>
              <a:t> 알 수 </a:t>
            </a:r>
            <a:r>
              <a:rPr lang="en-US" altLang="ko-KR" sz="1500" dirty="0" err="1">
                <a:latin typeface="Malgun Gothic"/>
                <a:ea typeface="맑은 고딕"/>
              </a:rPr>
              <a:t>있다</a:t>
            </a:r>
            <a:r>
              <a:rPr lang="en-US" altLang="ko-KR" sz="1500" dirty="0">
                <a:latin typeface="Malgun Gothic"/>
                <a:ea typeface="맑은 고딕"/>
              </a:rPr>
              <a:t>.</a:t>
            </a:r>
          </a:p>
          <a:p>
            <a:endParaRPr lang="en-US" altLang="ko-KR" sz="1500" dirty="0">
              <a:latin typeface="Malgun Gothic"/>
              <a:ea typeface="맑은 고딕"/>
            </a:endParaRPr>
          </a:p>
          <a:p>
            <a:r>
              <a:rPr lang="en-US" altLang="ko-KR" sz="1500" dirty="0" err="1">
                <a:latin typeface="Malgun Gothic"/>
                <a:ea typeface="맑은 고딕"/>
              </a:rPr>
              <a:t>다양한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이유가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있을</a:t>
            </a:r>
            <a:r>
              <a:rPr lang="en-US" altLang="ko-KR" sz="1500" dirty="0">
                <a:latin typeface="Malgun Gothic"/>
                <a:ea typeface="맑은 고딕"/>
              </a:rPr>
              <a:t> 수 </a:t>
            </a:r>
            <a:r>
              <a:rPr lang="en-US" altLang="ko-KR" sz="1500" dirty="0" err="1">
                <a:latin typeface="Malgun Gothic"/>
                <a:ea typeface="맑은 고딕"/>
              </a:rPr>
              <a:t>있지만</a:t>
            </a:r>
            <a:r>
              <a:rPr lang="en-US" altLang="ko-KR" sz="1500" dirty="0">
                <a:latin typeface="Malgun Gothic"/>
                <a:ea typeface="맑은 고딕"/>
              </a:rPr>
              <a:t>, </a:t>
            </a:r>
            <a:r>
              <a:rPr lang="en-US" altLang="ko-KR" sz="1500" dirty="0" err="1">
                <a:latin typeface="Malgun Gothic"/>
                <a:ea typeface="맑은 고딕"/>
              </a:rPr>
              <a:t>현재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State를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Encoding해서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표현했기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때문에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모든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State에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대해서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충분하게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Q값이</a:t>
            </a:r>
            <a:r>
              <a:rPr lang="en-US" altLang="ko-KR" sz="1500" dirty="0">
                <a:latin typeface="Malgun Gothic"/>
                <a:ea typeface="맑은 고딕"/>
              </a:rPr>
              <a:t> </a:t>
            </a:r>
            <a:r>
              <a:rPr lang="en-US" altLang="ko-KR" sz="1500" dirty="0" err="1">
                <a:latin typeface="Malgun Gothic"/>
                <a:ea typeface="맑은 고딕"/>
              </a:rPr>
              <a:t>학습이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되지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않았을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수도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있다</a:t>
            </a:r>
            <a:r>
              <a:rPr lang="en-US" altLang="ko-KR" sz="1500" dirty="0">
                <a:latin typeface="Malgun Gothic"/>
                <a:ea typeface="맑은 고딕"/>
              </a:rPr>
              <a:t>.</a:t>
            </a:r>
          </a:p>
          <a:p>
            <a:endParaRPr lang="en-US" altLang="ko-KR" sz="1500" dirty="0">
              <a:latin typeface="Malgun Gothic"/>
              <a:ea typeface="맑은 고딕"/>
            </a:endParaRPr>
          </a:p>
          <a:p>
            <a:r>
              <a:rPr lang="en-US" altLang="ko-KR" sz="1500" dirty="0" err="1">
                <a:latin typeface="Malgun Gothic"/>
                <a:ea typeface="맑은 고딕"/>
              </a:rPr>
              <a:t>따라서</a:t>
            </a:r>
            <a:r>
              <a:rPr lang="en-US" altLang="ko-KR" sz="1500" dirty="0">
                <a:latin typeface="Malgun Gothic"/>
                <a:ea typeface="맑은 고딕"/>
              </a:rPr>
              <a:t> Episode </a:t>
            </a:r>
            <a:r>
              <a:rPr lang="en-US" altLang="ko-KR" sz="1500" dirty="0" err="1">
                <a:latin typeface="Malgun Gothic"/>
                <a:ea typeface="맑은 고딕"/>
              </a:rPr>
              <a:t>횟수나</a:t>
            </a:r>
            <a:r>
              <a:rPr lang="en-US" altLang="ko-KR" sz="1500" dirty="0">
                <a:latin typeface="Malgun Gothic"/>
                <a:ea typeface="맑은 고딕"/>
              </a:rPr>
              <a:t> Exploration/</a:t>
            </a:r>
            <a:r>
              <a:rPr lang="en-US" altLang="ko-KR" sz="1500" dirty="0" err="1">
                <a:latin typeface="Malgun Gothic"/>
                <a:ea typeface="맑은 고딕"/>
              </a:rPr>
              <a:t>Exploitation의</a:t>
            </a:r>
            <a:r>
              <a:rPr lang="en-US" altLang="ko-KR" sz="1500" dirty="0">
                <a:latin typeface="Malgun Gothic"/>
                <a:ea typeface="맑은 고딕"/>
              </a:rPr>
              <a:t> </a:t>
            </a:r>
            <a:r>
              <a:rPr lang="en-US" altLang="ko-KR" sz="1500" dirty="0" err="1">
                <a:latin typeface="Malgun Gothic"/>
                <a:ea typeface="맑은 고딕"/>
              </a:rPr>
              <a:t>비율</a:t>
            </a:r>
            <a:r>
              <a:rPr lang="en-US" altLang="ko-KR" sz="1500" dirty="0">
                <a:latin typeface="Malgun Gothic"/>
                <a:ea typeface="맑은 고딕"/>
              </a:rPr>
              <a:t>, </a:t>
            </a:r>
            <a:r>
              <a:rPr lang="en-US" sz="1500" dirty="0">
                <a:latin typeface="Malgun Gothic"/>
                <a:ea typeface="Malgun Gothic"/>
              </a:rPr>
              <a:t>ε, </a:t>
            </a:r>
            <a:r>
              <a:rPr lang="en-US" altLang="ko-KR" sz="1500" dirty="0">
                <a:latin typeface="Malgun Gothic"/>
                <a:ea typeface="Malgun Gothic"/>
              </a:rPr>
              <a:t>α, </a:t>
            </a:r>
            <a:r>
              <a:rPr lang="en-US" altLang="ko-KR" sz="1500" dirty="0" err="1">
                <a:latin typeface="Malgun Gothic"/>
                <a:ea typeface="Malgun Gothic"/>
              </a:rPr>
              <a:t>γ와</a:t>
            </a:r>
            <a:r>
              <a:rPr lang="en-US" altLang="ko-KR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</a:rPr>
              <a:t>같은</a:t>
            </a:r>
            <a:r>
              <a:rPr lang="en-US" altLang="ko-KR" sz="1500" dirty="0">
                <a:latin typeface="Malgun Gothic"/>
                <a:ea typeface="Malgun Gothic"/>
              </a:rPr>
              <a:t> Hyper-</a:t>
            </a:r>
            <a:r>
              <a:rPr lang="en-US" altLang="ko-KR" sz="1500" dirty="0" err="1">
                <a:latin typeface="Malgun Gothic"/>
                <a:ea typeface="Malgun Gothic"/>
              </a:rPr>
              <a:t>parameter를</a:t>
            </a:r>
            <a:r>
              <a:rPr lang="en-US" altLang="ko-KR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</a:rPr>
              <a:t>조정해</a:t>
            </a:r>
            <a:r>
              <a:rPr lang="en-US" altLang="ko-KR" sz="1500" dirty="0">
                <a:latin typeface="Malgun Gothic"/>
                <a:ea typeface="Malgun Gothic"/>
              </a:rPr>
              <a:t> 볼 수 </a:t>
            </a:r>
            <a:r>
              <a:rPr lang="en-US" altLang="ko-KR" sz="1500" dirty="0" err="1">
                <a:latin typeface="Malgun Gothic"/>
                <a:ea typeface="Malgun Gothic"/>
              </a:rPr>
              <a:t>있을</a:t>
            </a:r>
            <a:r>
              <a:rPr lang="en-US" altLang="ko-KR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</a:rPr>
              <a:t>것이고</a:t>
            </a:r>
            <a:r>
              <a:rPr lang="en-US" altLang="ko-KR" sz="1500" dirty="0">
                <a:latin typeface="Malgun Gothic"/>
                <a:ea typeface="Malgun Gothic"/>
              </a:rPr>
              <a:t>, </a:t>
            </a:r>
            <a:r>
              <a:rPr lang="en-US" altLang="ko-KR" sz="1500" dirty="0" err="1">
                <a:latin typeface="Malgun Gothic"/>
                <a:ea typeface="Malgun Gothic"/>
              </a:rPr>
              <a:t>State에</a:t>
            </a:r>
            <a:r>
              <a:rPr lang="en-US" altLang="ko-KR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</a:rPr>
              <a:t>대한</a:t>
            </a:r>
            <a:r>
              <a:rPr lang="en-US" altLang="ko-KR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</a:rPr>
              <a:t>Encoding을</a:t>
            </a:r>
            <a:r>
              <a:rPr lang="en-US" altLang="ko-KR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</a:rPr>
              <a:t>세팅을</a:t>
            </a:r>
            <a:r>
              <a:rPr lang="en-US" altLang="ko-KR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</a:rPr>
              <a:t>바꿔보면서</a:t>
            </a:r>
          </a:p>
          <a:p>
            <a:r>
              <a:rPr lang="en-US" altLang="ko-KR" sz="1500" dirty="0" err="1">
                <a:latin typeface="Malgun Gothic"/>
                <a:ea typeface="Malgun Gothic"/>
              </a:rPr>
              <a:t>모든</a:t>
            </a:r>
            <a:r>
              <a:rPr lang="en-US" altLang="ko-KR" sz="1500" dirty="0">
                <a:latin typeface="Malgun Gothic"/>
                <a:ea typeface="Malgun Gothic"/>
              </a:rPr>
              <a:t> </a:t>
            </a:r>
            <a:r>
              <a:rPr lang="en-US" altLang="ko-KR" sz="1500" dirty="0" err="1">
                <a:latin typeface="Malgun Gothic"/>
                <a:ea typeface="Malgun Gothic"/>
              </a:rPr>
              <a:t>State에</a:t>
            </a:r>
            <a:r>
              <a:rPr lang="en-US" altLang="ko-KR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</a:rPr>
              <a:t>대해</a:t>
            </a:r>
            <a:r>
              <a:rPr lang="en-US" altLang="ko-KR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</a:rPr>
              <a:t>학습이</a:t>
            </a:r>
            <a:r>
              <a:rPr lang="en-US" altLang="ko-KR" sz="1500" dirty="0">
                <a:latin typeface="Malgun Gothic"/>
                <a:ea typeface="Malgun Gothic"/>
              </a:rPr>
              <a:t> 잘 </a:t>
            </a:r>
            <a:r>
              <a:rPr lang="en-US" altLang="ko-KR" sz="1500" dirty="0" err="1">
                <a:latin typeface="Malgun Gothic"/>
                <a:ea typeface="Malgun Gothic"/>
              </a:rPr>
              <a:t>되도록</a:t>
            </a:r>
            <a:r>
              <a:rPr lang="en-US" altLang="ko-KR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</a:rPr>
              <a:t>만들</a:t>
            </a:r>
            <a:r>
              <a:rPr lang="en-US" altLang="ko-KR" sz="1500" dirty="0">
                <a:latin typeface="Malgun Gothic"/>
                <a:ea typeface="Malgun Gothic"/>
              </a:rPr>
              <a:t> 수 </a:t>
            </a:r>
            <a:r>
              <a:rPr lang="en-US" altLang="ko-KR" sz="1500" dirty="0" err="1">
                <a:latin typeface="Malgun Gothic"/>
                <a:ea typeface="Malgun Gothic"/>
              </a:rPr>
              <a:t>있을</a:t>
            </a:r>
            <a:r>
              <a:rPr lang="en-US" altLang="ko-KR" sz="1500" dirty="0">
                <a:latin typeface="Malgun Gothic"/>
                <a:ea typeface="Malgun Gothic"/>
              </a:rPr>
              <a:t> </a:t>
            </a:r>
            <a:r>
              <a:rPr lang="en-US" altLang="ko-KR" sz="1500" dirty="0" err="1">
                <a:latin typeface="Malgun Gothic"/>
                <a:ea typeface="Malgun Gothic"/>
              </a:rPr>
              <a:t>것이다</a:t>
            </a:r>
            <a:r>
              <a:rPr lang="en-US" altLang="ko-KR" sz="1500" dirty="0">
                <a:latin typeface="Malgun Gothic"/>
                <a:ea typeface="Malgun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57193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로봇 - 무료 전자개 아이콘">
            <a:extLst>
              <a:ext uri="{FF2B5EF4-FFF2-40B4-BE49-F238E27FC236}">
                <a16:creationId xmlns:a16="http://schemas.microsoft.com/office/drawing/2014/main" id="{66752087-84F4-0452-9BDD-D4C7C196D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653" y="1434709"/>
            <a:ext cx="2743200" cy="2725212"/>
          </a:xfrm>
          <a:prstGeom prst="rect">
            <a:avLst/>
          </a:prstGeom>
        </p:spPr>
      </p:pic>
      <p:sp>
        <p:nvSpPr>
          <p:cNvPr id="3" name="TextBox 10">
            <a:extLst>
              <a:ext uri="{FF2B5EF4-FFF2-40B4-BE49-F238E27FC236}">
                <a16:creationId xmlns:a16="http://schemas.microsoft.com/office/drawing/2014/main" id="{AD672ADA-9C2A-2CE6-58F9-496781DE5273}"/>
              </a:ext>
            </a:extLst>
          </p:cNvPr>
          <p:cNvSpPr txBox="1"/>
          <p:nvPr/>
        </p:nvSpPr>
        <p:spPr>
          <a:xfrm>
            <a:off x="4836442" y="4468886"/>
            <a:ext cx="2517727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500" dirty="0">
                <a:latin typeface="Malgun Gothic"/>
                <a:ea typeface="Malgun Gothic"/>
              </a:rPr>
              <a:t>감사합니다.</a:t>
            </a:r>
          </a:p>
        </p:txBody>
      </p:sp>
    </p:spTree>
    <p:extLst>
      <p:ext uri="{BB962C8B-B14F-4D97-AF65-F5344CB8AC3E}">
        <p14:creationId xmlns:p14="http://schemas.microsoft.com/office/powerpoint/2010/main" val="152929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75584C7-16B9-6979-2DDD-FD6DB06E6E2D}"/>
              </a:ext>
            </a:extLst>
          </p:cNvPr>
          <p:cNvSpPr/>
          <p:nvPr/>
        </p:nvSpPr>
        <p:spPr>
          <a:xfrm rot="5400000">
            <a:off x="3662514" y="4092678"/>
            <a:ext cx="86032" cy="200332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48AB4F-D2E7-AD81-6EF3-12A316A88050}"/>
              </a:ext>
            </a:extLst>
          </p:cNvPr>
          <p:cNvSpPr/>
          <p:nvPr/>
        </p:nvSpPr>
        <p:spPr>
          <a:xfrm>
            <a:off x="2703869" y="4252450"/>
            <a:ext cx="86032" cy="88490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로봇 - 무료 전자개 아이콘">
            <a:extLst>
              <a:ext uri="{FF2B5EF4-FFF2-40B4-BE49-F238E27FC236}">
                <a16:creationId xmlns:a16="http://schemas.microsoft.com/office/drawing/2014/main" id="{66752087-84F4-0452-9BDD-D4C7C196D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87" y="1403221"/>
            <a:ext cx="2743200" cy="2725212"/>
          </a:xfrm>
          <a:prstGeom prst="rect">
            <a:avLst/>
          </a:prstGeom>
        </p:spPr>
      </p:pic>
      <p:pic>
        <p:nvPicPr>
          <p:cNvPr id="17" name="그림 16" descr="환경 - 무료 자연개 아이콘">
            <a:extLst>
              <a:ext uri="{FF2B5EF4-FFF2-40B4-BE49-F238E27FC236}">
                <a16:creationId xmlns:a16="http://schemas.microsoft.com/office/drawing/2014/main" id="{D9FFA506-2C73-1ED9-162C-293D02397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163" y="1544110"/>
            <a:ext cx="2743200" cy="27432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95C355-2E04-6C8F-0B3D-00CF4996678F}"/>
              </a:ext>
            </a:extLst>
          </p:cNvPr>
          <p:cNvSpPr/>
          <p:nvPr/>
        </p:nvSpPr>
        <p:spPr>
          <a:xfrm>
            <a:off x="4707193" y="4903837"/>
            <a:ext cx="2390468" cy="38714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Actions</a:t>
            </a:r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2482E2B9-E55D-A755-9E52-34D84F4AA8D7}"/>
              </a:ext>
            </a:extLst>
          </p:cNvPr>
          <p:cNvSpPr/>
          <p:nvPr/>
        </p:nvSpPr>
        <p:spPr>
          <a:xfrm>
            <a:off x="9002661" y="4326191"/>
            <a:ext cx="184353" cy="811163"/>
          </a:xfrm>
          <a:prstGeom prst="up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폰트, 상징, 타이포그래피, 서예이(가) 표시된 사진&#10;&#10;자동 생성된 설명">
            <a:extLst>
              <a:ext uri="{FF2B5EF4-FFF2-40B4-BE49-F238E27FC236}">
                <a16:creationId xmlns:a16="http://schemas.microsoft.com/office/drawing/2014/main" id="{3C36B8AD-4EB0-1259-FECC-A3EE0C1A1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3" y="4396555"/>
            <a:ext cx="627114" cy="504518"/>
          </a:xfrm>
          <a:prstGeom prst="rect">
            <a:avLst/>
          </a:prstGeom>
        </p:spPr>
      </p:pic>
      <p:sp>
        <p:nvSpPr>
          <p:cNvPr id="23" name="텍스트 상자 47">
            <a:extLst>
              <a:ext uri="{FF2B5EF4-FFF2-40B4-BE49-F238E27FC236}">
                <a16:creationId xmlns:a16="http://schemas.microsoft.com/office/drawing/2014/main" id="{988AA52F-5C5E-BE9D-6097-8FA35063E510}"/>
              </a:ext>
            </a:extLst>
          </p:cNvPr>
          <p:cNvSpPr txBox="1">
            <a:spLocks/>
          </p:cNvSpPr>
          <p:nvPr/>
        </p:nvSpPr>
        <p:spPr>
          <a:xfrm>
            <a:off x="2747460" y="6115896"/>
            <a:ext cx="6275673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400" err="1">
                <a:latin typeface="맑은 고딕"/>
                <a:ea typeface="맑은 고딕"/>
              </a:rPr>
              <a:t>Reward</a:t>
            </a:r>
            <a:r>
              <a:rPr lang="ko-KR" altLang="en-US" sz="1400">
                <a:latin typeface="맑은 고딕"/>
                <a:ea typeface="맑은 고딕"/>
              </a:rPr>
              <a:t> : </a:t>
            </a:r>
            <a:r>
              <a:rPr lang="ko-KR" altLang="en-US" sz="1400" err="1">
                <a:latin typeface="맑은 고딕"/>
                <a:ea typeface="맑은 고딕"/>
              </a:rPr>
              <a:t>Agent의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ko-KR" altLang="en-US" sz="1400" err="1">
                <a:latin typeface="맑은 고딕"/>
                <a:ea typeface="맑은 고딕"/>
              </a:rPr>
              <a:t>Action을</a:t>
            </a:r>
            <a:r>
              <a:rPr lang="ko-KR" altLang="en-US" sz="1400">
                <a:latin typeface="맑은 고딕"/>
                <a:ea typeface="맑은 고딕"/>
              </a:rPr>
              <a:t> 통해 얻어진 보상(하나의 </a:t>
            </a:r>
            <a:r>
              <a:rPr lang="ko-KR" altLang="en-US" sz="1400" err="1">
                <a:latin typeface="맑은 고딕"/>
                <a:ea typeface="맑은 고딕"/>
              </a:rPr>
              <a:t>Scalar</a:t>
            </a:r>
            <a:r>
              <a:rPr lang="ko-KR" altLang="en-US" sz="1400">
                <a:latin typeface="맑은 고딕"/>
                <a:ea typeface="맑은 고딕"/>
              </a:rPr>
              <a:t> 신호)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908795-DE30-C236-2968-C428E44E265B}"/>
              </a:ext>
            </a:extLst>
          </p:cNvPr>
          <p:cNvSpPr/>
          <p:nvPr/>
        </p:nvSpPr>
        <p:spPr>
          <a:xfrm rot="5400000">
            <a:off x="8056304" y="4092677"/>
            <a:ext cx="86032" cy="200332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상자 47">
            <a:extLst>
              <a:ext uri="{FF2B5EF4-FFF2-40B4-BE49-F238E27FC236}">
                <a16:creationId xmlns:a16="http://schemas.microsoft.com/office/drawing/2014/main" id="{F5830C35-9CA9-976F-6888-4C456F6245E7}"/>
              </a:ext>
            </a:extLst>
          </p:cNvPr>
          <p:cNvSpPr txBox="1">
            <a:spLocks/>
          </p:cNvSpPr>
          <p:nvPr/>
        </p:nvSpPr>
        <p:spPr>
          <a:xfrm>
            <a:off x="2790477" y="5642717"/>
            <a:ext cx="6171206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400" dirty="0">
                <a:latin typeface="맑은 고딕"/>
                <a:ea typeface="맑은 고딕"/>
              </a:rPr>
              <a:t>State : </a:t>
            </a:r>
            <a:r>
              <a:rPr lang="ko-KR" altLang="en-US" sz="1400" dirty="0" err="1">
                <a:latin typeface="맑은 고딕"/>
                <a:ea typeface="맑은 고딕"/>
              </a:rPr>
              <a:t>Agent의</a:t>
            </a:r>
            <a:r>
              <a:rPr lang="ko-KR" altLang="en-US" sz="1400" dirty="0">
                <a:latin typeface="맑은 고딕"/>
                <a:ea typeface="맑은 고딕"/>
              </a:rPr>
              <a:t> 현재 상태에 대한 (인식 가능한) 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1773D3-7A2A-2265-C0AB-39A84A750149}"/>
              </a:ext>
            </a:extLst>
          </p:cNvPr>
          <p:cNvSpPr/>
          <p:nvPr/>
        </p:nvSpPr>
        <p:spPr>
          <a:xfrm rot="5400000">
            <a:off x="3607207" y="-454742"/>
            <a:ext cx="86032" cy="2003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2465B9-DD55-0BD3-D460-948092457D64}"/>
              </a:ext>
            </a:extLst>
          </p:cNvPr>
          <p:cNvSpPr/>
          <p:nvPr/>
        </p:nvSpPr>
        <p:spPr>
          <a:xfrm>
            <a:off x="4651885" y="356417"/>
            <a:ext cx="2390468" cy="387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Observations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0CDFBA-CD0F-AD71-860F-0FE8FE46C916}"/>
              </a:ext>
            </a:extLst>
          </p:cNvPr>
          <p:cNvSpPr/>
          <p:nvPr/>
        </p:nvSpPr>
        <p:spPr>
          <a:xfrm rot="5400000">
            <a:off x="7994852" y="-454743"/>
            <a:ext cx="86032" cy="2003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C05CFA-0027-9FF8-4D34-9425DE691042}"/>
              </a:ext>
            </a:extLst>
          </p:cNvPr>
          <p:cNvSpPr/>
          <p:nvPr/>
        </p:nvSpPr>
        <p:spPr>
          <a:xfrm>
            <a:off x="8959643" y="522336"/>
            <a:ext cx="86032" cy="8849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B3F37537-0DB7-CD51-6E1F-50291DB1016A}"/>
              </a:ext>
            </a:extLst>
          </p:cNvPr>
          <p:cNvSpPr/>
          <p:nvPr/>
        </p:nvSpPr>
        <p:spPr>
          <a:xfrm rot="10800000">
            <a:off x="2599402" y="503900"/>
            <a:ext cx="184353" cy="811163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0" name="그림 9" descr="폰트, 상징, 타이포그래피, 화이트이(가) 표시된 사진&#10;&#10;자동 생성된 설명">
            <a:extLst>
              <a:ext uri="{FF2B5EF4-FFF2-40B4-BE49-F238E27FC236}">
                <a16:creationId xmlns:a16="http://schemas.microsoft.com/office/drawing/2014/main" id="{E688572B-CC14-C103-09D8-B87A1F076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854" y="771372"/>
            <a:ext cx="603149" cy="515888"/>
          </a:xfrm>
          <a:prstGeom prst="rect">
            <a:avLst/>
          </a:prstGeom>
        </p:spPr>
      </p:pic>
      <p:pic>
        <p:nvPicPr>
          <p:cNvPr id="12" name="그림 11" descr="폰트, 타이포그래피, 상징, 디자인이(가) 표시된 사진&#10;&#10;자동 생성된 설명">
            <a:extLst>
              <a:ext uri="{FF2B5EF4-FFF2-40B4-BE49-F238E27FC236}">
                <a16:creationId xmlns:a16="http://schemas.microsoft.com/office/drawing/2014/main" id="{90F5B289-716C-A82A-2972-48F3744CB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992" y="829904"/>
            <a:ext cx="559210" cy="3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00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75584C7-16B9-6979-2DDD-FD6DB06E6E2D}"/>
              </a:ext>
            </a:extLst>
          </p:cNvPr>
          <p:cNvSpPr/>
          <p:nvPr/>
        </p:nvSpPr>
        <p:spPr>
          <a:xfrm rot="5400000">
            <a:off x="3662514" y="4092678"/>
            <a:ext cx="86032" cy="200332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48AB4F-D2E7-AD81-6EF3-12A316A88050}"/>
              </a:ext>
            </a:extLst>
          </p:cNvPr>
          <p:cNvSpPr/>
          <p:nvPr/>
        </p:nvSpPr>
        <p:spPr>
          <a:xfrm>
            <a:off x="2703869" y="4252450"/>
            <a:ext cx="86032" cy="88490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로봇 - 무료 전자개 아이콘">
            <a:extLst>
              <a:ext uri="{FF2B5EF4-FFF2-40B4-BE49-F238E27FC236}">
                <a16:creationId xmlns:a16="http://schemas.microsoft.com/office/drawing/2014/main" id="{66752087-84F4-0452-9BDD-D4C7C196D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87" y="1403221"/>
            <a:ext cx="2743200" cy="2725212"/>
          </a:xfrm>
          <a:prstGeom prst="rect">
            <a:avLst/>
          </a:prstGeom>
        </p:spPr>
      </p:pic>
      <p:pic>
        <p:nvPicPr>
          <p:cNvPr id="17" name="그림 16" descr="환경 - 무료 자연개 아이콘">
            <a:extLst>
              <a:ext uri="{FF2B5EF4-FFF2-40B4-BE49-F238E27FC236}">
                <a16:creationId xmlns:a16="http://schemas.microsoft.com/office/drawing/2014/main" id="{D9FFA506-2C73-1ED9-162C-293D02397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163" y="1544110"/>
            <a:ext cx="2743200" cy="27432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95C355-2E04-6C8F-0B3D-00CF4996678F}"/>
              </a:ext>
            </a:extLst>
          </p:cNvPr>
          <p:cNvSpPr/>
          <p:nvPr/>
        </p:nvSpPr>
        <p:spPr>
          <a:xfrm>
            <a:off x="4707193" y="4903837"/>
            <a:ext cx="2390468" cy="38714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Actions</a:t>
            </a:r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2482E2B9-E55D-A755-9E52-34D84F4AA8D7}"/>
              </a:ext>
            </a:extLst>
          </p:cNvPr>
          <p:cNvSpPr/>
          <p:nvPr/>
        </p:nvSpPr>
        <p:spPr>
          <a:xfrm>
            <a:off x="9002661" y="4326191"/>
            <a:ext cx="184353" cy="811163"/>
          </a:xfrm>
          <a:prstGeom prst="up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폰트, 상징, 타이포그래피, 서예이(가) 표시된 사진&#10;&#10;자동 생성된 설명">
            <a:extLst>
              <a:ext uri="{FF2B5EF4-FFF2-40B4-BE49-F238E27FC236}">
                <a16:creationId xmlns:a16="http://schemas.microsoft.com/office/drawing/2014/main" id="{3C36B8AD-4EB0-1259-FECC-A3EE0C1A1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3" y="4396555"/>
            <a:ext cx="627114" cy="50451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908795-DE30-C236-2968-C428E44E265B}"/>
              </a:ext>
            </a:extLst>
          </p:cNvPr>
          <p:cNvSpPr/>
          <p:nvPr/>
        </p:nvSpPr>
        <p:spPr>
          <a:xfrm rot="5400000">
            <a:off x="8056304" y="4092677"/>
            <a:ext cx="86032" cy="200332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상자 47">
            <a:extLst>
              <a:ext uri="{FF2B5EF4-FFF2-40B4-BE49-F238E27FC236}">
                <a16:creationId xmlns:a16="http://schemas.microsoft.com/office/drawing/2014/main" id="{F5830C35-9CA9-976F-6888-4C456F6245E7}"/>
              </a:ext>
            </a:extLst>
          </p:cNvPr>
          <p:cNvSpPr txBox="1">
            <a:spLocks/>
          </p:cNvSpPr>
          <p:nvPr/>
        </p:nvSpPr>
        <p:spPr>
          <a:xfrm>
            <a:off x="2745119" y="5698385"/>
            <a:ext cx="6570640" cy="7399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ko-KR" altLang="en-US" sz="1400">
                <a:latin typeface="맑은 고딕"/>
                <a:ea typeface="맑은 고딕"/>
              </a:rPr>
              <a:t>강화학습의 목적은 </a:t>
            </a:r>
            <a:r>
              <a:rPr lang="ko-KR" altLang="en-US" sz="1400" err="1">
                <a:latin typeface="맑은 고딕"/>
                <a:ea typeface="맑은 고딕"/>
              </a:rPr>
              <a:t>Reward를</a:t>
            </a:r>
            <a:r>
              <a:rPr lang="ko-KR" altLang="en-US" sz="1400">
                <a:latin typeface="맑은 고딕"/>
                <a:ea typeface="맑은 고딕"/>
              </a:rPr>
              <a:t> 극대화할 수 있는 </a:t>
            </a:r>
            <a:r>
              <a:rPr lang="ko-KR" altLang="en-US" sz="1400" err="1">
                <a:latin typeface="맑은 고딕"/>
                <a:ea typeface="맑은 고딕"/>
              </a:rPr>
              <a:t>Action을</a:t>
            </a:r>
            <a:r>
              <a:rPr lang="ko-KR" altLang="en-US" sz="1400">
                <a:latin typeface="맑은 고딕"/>
                <a:ea typeface="맑은 고딕"/>
              </a:rPr>
              <a:t> 찾아내는 것이다.</a:t>
            </a:r>
          </a:p>
          <a:p>
            <a:endParaRPr lang="ko-KR" altLang="en-US" sz="1400">
              <a:latin typeface="맑은 고딕"/>
              <a:ea typeface="맑은 고딕"/>
            </a:endParaRPr>
          </a:p>
          <a:p>
            <a:r>
              <a:rPr lang="ko-KR" altLang="en-US" sz="1400">
                <a:latin typeface="맑은 고딕"/>
                <a:ea typeface="맑은 고딕"/>
              </a:rPr>
              <a:t>따라서 </a:t>
            </a:r>
            <a:r>
              <a:rPr lang="ko-KR" altLang="en-US" sz="1400" err="1">
                <a:latin typeface="맑은 고딕"/>
                <a:ea typeface="맑은 고딕"/>
              </a:rPr>
              <a:t>Cost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ko-KR" altLang="en-US" sz="1400" err="1">
                <a:latin typeface="맑은 고딕"/>
                <a:ea typeface="맑은 고딕"/>
              </a:rPr>
              <a:t>Function을</a:t>
            </a:r>
            <a:r>
              <a:rPr lang="ko-KR" altLang="en-US" sz="1400">
                <a:latin typeface="맑은 고딕"/>
                <a:ea typeface="맑은 고딕"/>
              </a:rPr>
              <a:t> 최소화하는 것이 목표인 지도학습과는 전혀 다르다.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1773D3-7A2A-2265-C0AB-39A84A750149}"/>
              </a:ext>
            </a:extLst>
          </p:cNvPr>
          <p:cNvSpPr/>
          <p:nvPr/>
        </p:nvSpPr>
        <p:spPr>
          <a:xfrm rot="5400000">
            <a:off x="3607207" y="-454742"/>
            <a:ext cx="86032" cy="2003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2465B9-DD55-0BD3-D460-948092457D64}"/>
              </a:ext>
            </a:extLst>
          </p:cNvPr>
          <p:cNvSpPr/>
          <p:nvPr/>
        </p:nvSpPr>
        <p:spPr>
          <a:xfrm>
            <a:off x="4651885" y="356417"/>
            <a:ext cx="2390468" cy="387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solidFill>
                  <a:schemeClr val="bg1"/>
                </a:solidFill>
                <a:ea typeface="맑은 고딕"/>
              </a:rPr>
              <a:t>Observations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0CDFBA-CD0F-AD71-860F-0FE8FE46C916}"/>
              </a:ext>
            </a:extLst>
          </p:cNvPr>
          <p:cNvSpPr/>
          <p:nvPr/>
        </p:nvSpPr>
        <p:spPr>
          <a:xfrm rot="5400000">
            <a:off x="7994852" y="-454743"/>
            <a:ext cx="86032" cy="20033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C05CFA-0027-9FF8-4D34-9425DE691042}"/>
              </a:ext>
            </a:extLst>
          </p:cNvPr>
          <p:cNvSpPr/>
          <p:nvPr/>
        </p:nvSpPr>
        <p:spPr>
          <a:xfrm>
            <a:off x="8959643" y="522336"/>
            <a:ext cx="86032" cy="8849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B3F37537-0DB7-CD51-6E1F-50291DB1016A}"/>
              </a:ext>
            </a:extLst>
          </p:cNvPr>
          <p:cNvSpPr/>
          <p:nvPr/>
        </p:nvSpPr>
        <p:spPr>
          <a:xfrm rot="10800000">
            <a:off x="2599402" y="503900"/>
            <a:ext cx="184353" cy="811163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0" name="그림 9" descr="폰트, 상징, 타이포그래피, 화이트이(가) 표시된 사진&#10;&#10;자동 생성된 설명">
            <a:extLst>
              <a:ext uri="{FF2B5EF4-FFF2-40B4-BE49-F238E27FC236}">
                <a16:creationId xmlns:a16="http://schemas.microsoft.com/office/drawing/2014/main" id="{E688572B-CC14-C103-09D8-B87A1F076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854" y="771372"/>
            <a:ext cx="603149" cy="515888"/>
          </a:xfrm>
          <a:prstGeom prst="rect">
            <a:avLst/>
          </a:prstGeom>
        </p:spPr>
      </p:pic>
      <p:pic>
        <p:nvPicPr>
          <p:cNvPr id="15" name="그림 14" descr="폰트, 타이포그래피, 상징, 디자인이(가) 표시된 사진&#10;&#10;자동 생성된 설명">
            <a:extLst>
              <a:ext uri="{FF2B5EF4-FFF2-40B4-BE49-F238E27FC236}">
                <a16:creationId xmlns:a16="http://schemas.microsoft.com/office/drawing/2014/main" id="{A3EAE96E-DDFA-252E-AA06-F5BC041C5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992" y="829904"/>
            <a:ext cx="559210" cy="3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77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76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7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동교</dc:creator>
  <cp:revision>646</cp:revision>
  <dcterms:modified xsi:type="dcterms:W3CDTF">2024-05-03T12:37:07Z</dcterms:modified>
</cp:coreProperties>
</file>